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45"/>
  </p:notesMasterIdLst>
  <p:sldIdLst>
    <p:sldId id="364" r:id="rId2"/>
    <p:sldId id="365" r:id="rId3"/>
    <p:sldId id="366" r:id="rId4"/>
    <p:sldId id="367" r:id="rId5"/>
    <p:sldId id="323" r:id="rId6"/>
    <p:sldId id="357" r:id="rId7"/>
    <p:sldId id="358" r:id="rId8"/>
    <p:sldId id="359" r:id="rId9"/>
    <p:sldId id="360" r:id="rId10"/>
    <p:sldId id="356" r:id="rId11"/>
    <p:sldId id="355" r:id="rId12"/>
    <p:sldId id="319" r:id="rId13"/>
    <p:sldId id="379" r:id="rId14"/>
    <p:sldId id="302" r:id="rId15"/>
    <p:sldId id="303" r:id="rId16"/>
    <p:sldId id="286" r:id="rId17"/>
    <p:sldId id="287" r:id="rId18"/>
    <p:sldId id="288" r:id="rId19"/>
    <p:sldId id="331" r:id="rId20"/>
    <p:sldId id="332" r:id="rId21"/>
    <p:sldId id="291" r:id="rId22"/>
    <p:sldId id="333" r:id="rId23"/>
    <p:sldId id="334" r:id="rId24"/>
    <p:sldId id="335" r:id="rId25"/>
    <p:sldId id="336" r:id="rId26"/>
    <p:sldId id="29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1932" autoAdjust="0"/>
  </p:normalViewPr>
  <p:slideViewPr>
    <p:cSldViewPr snapToGrid="0">
      <p:cViewPr varScale="1">
        <p:scale>
          <a:sx n="67" d="100"/>
          <a:sy n="67" d="100"/>
        </p:scale>
        <p:origin x="1190"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For part 1, participants rate the importance of distance, crime rate, population density, presence of competing gangs, and route complexity on a scale of 1-5. 1 being not at all important to smugglers and 5 being extremely important.  These 5 variables were derived from previous </a:t>
            </a:r>
            <a:r>
              <a:rPr lang="en-US" dirty="0" err="1"/>
              <a:t>liuterature</a:t>
            </a:r>
            <a:r>
              <a:rPr lang="en-US" dirty="0"/>
              <a:t> on smuggling.  We also left some </a:t>
            </a:r>
            <a:r>
              <a:rPr lang="en-US" dirty="0" err="1"/>
              <a:t>some</a:t>
            </a:r>
            <a:r>
              <a:rPr lang="en-US" dirty="0"/>
              <a:t> room so that we can collect data about directionality and for the participants to leave a brief </a:t>
            </a:r>
            <a:r>
              <a:rPr lang="en-US" dirty="0" err="1"/>
              <a:t>explaination</a:t>
            </a:r>
            <a:r>
              <a:rPr lang="en-US" dirty="0"/>
              <a:t> of their reasoning. </a:t>
            </a:r>
          </a:p>
        </p:txBody>
      </p:sp>
      <p:sp>
        <p:nvSpPr>
          <p:cNvPr id="4" name="Slide Number Placeholder 3"/>
          <p:cNvSpPr>
            <a:spLocks noGrp="1"/>
          </p:cNvSpPr>
          <p:nvPr>
            <p:ph type="sldNum" sz="quarter" idx="10"/>
          </p:nvPr>
        </p:nvSpPr>
        <p:spPr/>
        <p:txBody>
          <a:bodyPr/>
          <a:lstStyle/>
          <a:p>
            <a:fld id="{BF01AEB7-DF1E-074E-AD3C-BD912806E15D}" type="slidenum">
              <a:rPr lang="en-US" smtClean="0"/>
              <a:t>1</a:t>
            </a:fld>
            <a:endParaRPr lang="en-US"/>
          </a:p>
        </p:txBody>
      </p:sp>
    </p:spTree>
    <p:extLst>
      <p:ext uri="{BB962C8B-B14F-4D97-AF65-F5344CB8AC3E}">
        <p14:creationId xmlns:p14="http://schemas.microsoft.com/office/powerpoint/2010/main" val="700411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9324cd1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g79324cd1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9324cd17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79324cd17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9324cd17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79324cd17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79324cd17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79324cd17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9324cd17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79324cd17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9324cd17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79324cd17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79324cd17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79324cd17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9324cd1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79324cd17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9324cd1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g79324cd17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9324cd17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79324cd17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For part 2, they simply list the previous 5 variables from most to least importance. Having the relative rank and </a:t>
            </a:r>
            <a:r>
              <a:rPr lang="en-US" dirty="0" err="1"/>
              <a:t>invidual</a:t>
            </a:r>
            <a:r>
              <a:rPr lang="en-US" dirty="0"/>
              <a:t> rating for each of these variables allows us to more confidently combine their scores into one. </a:t>
            </a:r>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154904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9324cd17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79324cd17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9324cd17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79324cd17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9324cd17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79324cd17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79324cd17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g79324cd17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79324cd17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79324cd17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79324cd1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79324cd1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9324cd17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g79324cd17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9324cd17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79324cd17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9324cd17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g79324cd17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9324cd17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g79324cd17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final survey that we developed, called the regional influence questionnaire,  was primarily designed for future studies.  In the regional influence questionnaire, we collect demographic information as well as data about local  conflicts that could influence routing in the region. The intent is to distribute this survey in MENA so that we can better inform our model when we apply this methodology to artifact smuggling in the Middle East. </a:t>
            </a:r>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1852417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79324cd1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g79324cd171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9324cd17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g79324cd17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79324cd171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79324cd171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9324cd17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79324cd171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9324cd171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g79324cd171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79324cd1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79324cd1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79324cd171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g79324cd171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79324cd17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g79324cd17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current pilot study was an opportunity for us to vet both our Regional Influence Questionnaire and our Route Decision Questionnaire. Both studies were completed in under 15 minutes with some participants finishing in under 5 minutes. We received some feedback about our use of Likert scales and our collection of demographic information, but we have not had an opportunity to incorporate that feedback into our final graph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future, we plan to incorporate the feedback we received and file an exemption for to UCF’s IRB so that we can collect data. </a:t>
            </a:r>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1093973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2892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599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project serves as a pilot study for using graph models to predict smugglings routes. Using graph theory presents a couple of pros and cons. The strength of our approach is that it is highly customizable and saleable. Using this same approach, we could build models to predict smugglings in the Middle east or Europe. Likewise, by using more nodes in the graph, we could increase the resolution of our model to make precise predictions. </a:t>
            </a:r>
          </a:p>
          <a:p>
            <a:endParaRPr lang="en-US" dirty="0"/>
          </a:p>
          <a:p>
            <a:r>
              <a:rPr lang="en-US" dirty="0"/>
              <a:t>The down side is that our approach requires a human-subjects data collection process in order to gather model inputs. This could be an obstacle depending on the region we are making predictions for. </a:t>
            </a:r>
          </a:p>
          <a:p>
            <a:endParaRPr lang="en-US" dirty="0"/>
          </a:p>
          <a:p>
            <a:r>
              <a:rPr lang="en-US" dirty="0"/>
              <a:t>In the future, we plan to apply our model to make predictions in MENA. Additionally, we will use historical data to try and validate the accuracy of our models predictions. </a:t>
            </a:r>
          </a:p>
        </p:txBody>
      </p:sp>
    </p:spTree>
    <p:extLst>
      <p:ext uri="{BB962C8B-B14F-4D97-AF65-F5344CB8AC3E}">
        <p14:creationId xmlns:p14="http://schemas.microsoft.com/office/powerpoint/2010/main" val="1126370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1463263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69378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913795" y="2088319"/>
            <a:ext cx="5106004" cy="3702881"/>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2" name="Google Shape;32;p5"/>
          <p:cNvSpPr txBox="1">
            <a:spLocks noGrp="1"/>
          </p:cNvSpPr>
          <p:nvPr>
            <p:ph type="body" idx="2"/>
          </p:nvPr>
        </p:nvSpPr>
        <p:spPr>
          <a:xfrm>
            <a:off x="6173403" y="2088319"/>
            <a:ext cx="5094154" cy="3702881"/>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3" name="Google Shape;33;p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3" name="Google Shape;93;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99" name="Google Shape;99;p1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0" name="Google Shape;100;p1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2" name="Google Shape;102;p1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1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0" name="Google Shape;110;p1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1" name="Google Shape;111;p1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2" name="Google Shape;112;p1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3" name="Google Shape;113;p1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4" name="Google Shape;114;p1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5" name="Google Shape;115;p1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6" name="Google Shape;116;p1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7" name="Google Shape;117;p1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8" name="Google Shape;118;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4" name="Google Shape;124;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0" name="Google Shape;130;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26" name="Google Shape;26;p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489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39" name="Google Shape;39;p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1" name="Google Shape;41;p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2" name="Google Shape;42;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57" name="Google Shape;57;p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58" name="Google Shape;58;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64" name="Google Shape;64;p1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5" name="Google Shape;65;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71" name="Google Shape;71;p1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2" name="Google Shape;72;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8" name="Google Shape;78;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4" name="Google Shape;84;p1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5" name="Google Shape;85;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
        <p:nvSpPr>
          <p:cNvPr id="89" name="Google Shape;89;p1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1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www.abc.net.au/news/2018-06-06/priceless-"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hyperlink" Target="https://www.abc.net.au/news/2018-06-06/priceless-antiques-looted-by-i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714918"/>
          </a:xfrm>
        </p:spPr>
        <p:txBody>
          <a:bodyPr anchor="t">
            <a:noAutofit/>
          </a:bodyPr>
          <a:lstStyle/>
          <a:p>
            <a:r>
              <a:rPr lang="en-US" sz="4000" dirty="0">
                <a:latin typeface="Helvetica" charset="0"/>
                <a:ea typeface="Helvetica" charset="0"/>
                <a:cs typeface="Helvetica" charset="0"/>
              </a:rPr>
              <a:t>Method: 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256;p34">
            <a:extLst>
              <a:ext uri="{FF2B5EF4-FFF2-40B4-BE49-F238E27FC236}">
                <a16:creationId xmlns:a16="http://schemas.microsoft.com/office/drawing/2014/main" id="{3CC25433-71BF-4B29-8DE2-919A1565C25A}"/>
              </a:ext>
            </a:extLst>
          </p:cNvPr>
          <p:cNvPicPr preferRelativeResize="0"/>
          <p:nvPr/>
        </p:nvPicPr>
        <p:blipFill>
          <a:blip r:embed="rId6">
            <a:alphaModFix/>
          </a:blip>
          <a:stretch>
            <a:fillRect/>
          </a:stretch>
        </p:blipFill>
        <p:spPr>
          <a:xfrm>
            <a:off x="2281384" y="1005988"/>
            <a:ext cx="7629233" cy="5463243"/>
          </a:xfrm>
          <a:prstGeom prst="rect">
            <a:avLst/>
          </a:prstGeom>
          <a:noFill/>
          <a:ln w="28575">
            <a:solidFill>
              <a:schemeClr val="accent4"/>
            </a:solidFill>
          </a:ln>
        </p:spPr>
      </p:pic>
      <p:pic>
        <p:nvPicPr>
          <p:cNvPr id="3" name="Audio 2">
            <a:hlinkClick r:id="" action="ppaction://media"/>
            <a:extLst>
              <a:ext uri="{FF2B5EF4-FFF2-40B4-BE49-F238E27FC236}">
                <a16:creationId xmlns:a16="http://schemas.microsoft.com/office/drawing/2014/main" id="{1C86CEF8-5996-42ED-A76F-C7A531E530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39010321"/>
      </p:ext>
    </p:extLst>
  </p:cSld>
  <p:clrMapOvr>
    <a:masterClrMapping/>
  </p:clrMapOvr>
  <mc:AlternateContent xmlns:mc="http://schemas.openxmlformats.org/markup-compatibility/2006" xmlns:p14="http://schemas.microsoft.com/office/powerpoint/2010/main">
    <mc:Choice Requires="p14">
      <p:transition spd="slow" p14:dur="2000" advTm="30266"/>
    </mc:Choice>
    <mc:Fallback xmlns="">
      <p:transition spd="slow" advTm="30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Graph Theory: Results</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296574" y="1577559"/>
            <a:ext cx="6252815" cy="3702881"/>
          </a:xfrm>
        </p:spPr>
        <p:txBody>
          <a:bodyPr/>
          <a:lstStyle/>
          <a:p>
            <a:pPr marL="0" lvl="0" indent="0">
              <a:spcBef>
                <a:spcPts val="0"/>
              </a:spcBef>
              <a:buNone/>
            </a:pPr>
            <a:r>
              <a:rPr lang="en-US" sz="2300" dirty="0">
                <a:solidFill>
                  <a:srgbClr val="FFFFFF"/>
                </a:solidFill>
              </a:rPr>
              <a:t>The routes with their respective weights were entered into Graph Tea</a:t>
            </a:r>
          </a:p>
          <a:p>
            <a:pPr marL="0" lvl="0" indent="0">
              <a:spcBef>
                <a:spcPts val="0"/>
              </a:spcBef>
              <a:buNone/>
            </a:pPr>
            <a:endParaRPr lang="en-US" sz="2400" dirty="0">
              <a:solidFill>
                <a:srgbClr val="FFFFFF"/>
              </a:solidFill>
            </a:endParaRPr>
          </a:p>
          <a:p>
            <a:pPr lvl="0" indent="-317500">
              <a:spcBef>
                <a:spcPts val="0"/>
              </a:spcBef>
              <a:buClr>
                <a:srgbClr val="FFFFFF"/>
              </a:buClr>
              <a:buSzPts val="1400"/>
              <a:buChar char="●"/>
            </a:pPr>
            <a:r>
              <a:rPr lang="en-US" sz="2100" dirty="0">
                <a:solidFill>
                  <a:srgbClr val="FFFFFF"/>
                </a:solidFill>
              </a:rPr>
              <a:t>The cities were defined with the nodes</a:t>
            </a:r>
          </a:p>
          <a:p>
            <a:pPr lvl="0" indent="-317500">
              <a:spcBef>
                <a:spcPts val="0"/>
              </a:spcBef>
              <a:buClr>
                <a:srgbClr val="FFFFFF"/>
              </a:buClr>
              <a:buSzPts val="1400"/>
              <a:buChar char="●"/>
            </a:pPr>
            <a:r>
              <a:rPr lang="en-US" sz="2100" dirty="0">
                <a:solidFill>
                  <a:srgbClr val="FFFFFF"/>
                </a:solidFill>
              </a:rPr>
              <a:t>The routes were defined as edges with weights</a:t>
            </a:r>
            <a:endParaRPr lang="en-US" sz="2100" dirty="0"/>
          </a:p>
        </p:txBody>
      </p:sp>
      <p:pic>
        <p:nvPicPr>
          <p:cNvPr id="8" name="Picture 7">
            <a:extLst>
              <a:ext uri="{FF2B5EF4-FFF2-40B4-BE49-F238E27FC236}">
                <a16:creationId xmlns:a16="http://schemas.microsoft.com/office/drawing/2014/main" id="{BDBA60D1-B954-4CC1-8506-569A0846D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316;p43">
            <a:extLst>
              <a:ext uri="{FF2B5EF4-FFF2-40B4-BE49-F238E27FC236}">
                <a16:creationId xmlns:a16="http://schemas.microsoft.com/office/drawing/2014/main" id="{FD219061-0B67-454C-8010-DA3FECA530D2}"/>
              </a:ext>
            </a:extLst>
          </p:cNvPr>
          <p:cNvPicPr preferRelativeResize="0"/>
          <p:nvPr/>
        </p:nvPicPr>
        <p:blipFill>
          <a:blip r:embed="rId5">
            <a:alphaModFix/>
          </a:blip>
          <a:stretch>
            <a:fillRect/>
          </a:stretch>
        </p:blipFill>
        <p:spPr>
          <a:xfrm>
            <a:off x="6851618" y="1508393"/>
            <a:ext cx="5043808" cy="4526647"/>
          </a:xfrm>
          <a:prstGeom prst="rect">
            <a:avLst/>
          </a:prstGeom>
          <a:noFill/>
          <a:ln w="28575">
            <a:solidFill>
              <a:schemeClr val="accent4"/>
            </a:solid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34261385"/>
      </p:ext>
    </p:extLst>
  </p:cSld>
  <p:clrMapOvr>
    <a:masterClrMapping/>
  </p:clrMapOvr>
  <mc:AlternateContent xmlns:mc="http://schemas.openxmlformats.org/markup-compatibility/2006" xmlns:p14="http://schemas.microsoft.com/office/powerpoint/2010/main">
    <mc:Choice Requires="p14">
      <p:transition spd="slow" p14:dur="2000" advTm="60182"/>
    </mc:Choice>
    <mc:Fallback xmlns="">
      <p:transition spd="slow" advTm="60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Graph Theory: Results</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296574" y="1577559"/>
            <a:ext cx="6252815" cy="3702881"/>
          </a:xfrm>
        </p:spPr>
        <p:txBody>
          <a:bodyPr/>
          <a:lstStyle/>
          <a:p>
            <a:pPr marL="0" lvl="0" indent="0">
              <a:spcBef>
                <a:spcPts val="0"/>
              </a:spcBef>
              <a:buNone/>
            </a:pPr>
            <a:r>
              <a:rPr lang="en-US" sz="2300" dirty="0">
                <a:solidFill>
                  <a:srgbClr val="FFFFFF"/>
                </a:solidFill>
              </a:rPr>
              <a:t>The path with the least amount of risk was determined</a:t>
            </a:r>
          </a:p>
          <a:p>
            <a:pPr marL="0" lvl="0" indent="0">
              <a:spcBef>
                <a:spcPts val="0"/>
              </a:spcBef>
              <a:buNone/>
            </a:pPr>
            <a:endParaRPr lang="en-US" sz="2300" dirty="0">
              <a:solidFill>
                <a:srgbClr val="FFFFFF"/>
              </a:solidFill>
            </a:endParaRPr>
          </a:p>
          <a:p>
            <a:pPr lvl="0" indent="-317500">
              <a:spcBef>
                <a:spcPts val="0"/>
              </a:spcBef>
              <a:buClr>
                <a:srgbClr val="FFFFFF"/>
              </a:buClr>
              <a:buSzPts val="1400"/>
              <a:buChar char="●"/>
            </a:pPr>
            <a:r>
              <a:rPr lang="en-US" sz="2100" dirty="0">
                <a:solidFill>
                  <a:srgbClr val="FFFFFF"/>
                </a:solidFill>
              </a:rPr>
              <a:t>Within Graph Tea, the Dijkstra Algorithm was ran</a:t>
            </a:r>
          </a:p>
          <a:p>
            <a:pPr lvl="0" indent="-317500">
              <a:spcBef>
                <a:spcPts val="0"/>
              </a:spcBef>
              <a:buClr>
                <a:srgbClr val="FFFFFF"/>
              </a:buClr>
              <a:buSzPts val="1400"/>
              <a:buChar char="●"/>
            </a:pPr>
            <a:r>
              <a:rPr lang="en-US" sz="2100" dirty="0">
                <a:solidFill>
                  <a:srgbClr val="FFFFFF"/>
                </a:solidFill>
              </a:rPr>
              <a:t>The algorithm used the weights to determine the path with the least weights, in this case risk level</a:t>
            </a:r>
          </a:p>
          <a:p>
            <a:pPr lvl="0" indent="-317500">
              <a:spcBef>
                <a:spcPts val="0"/>
              </a:spcBef>
              <a:buClr>
                <a:srgbClr val="FFFFFF"/>
              </a:buClr>
              <a:buSzPts val="1400"/>
              <a:buChar char="●"/>
            </a:pPr>
            <a:r>
              <a:rPr lang="en-US" sz="2100" dirty="0">
                <a:solidFill>
                  <a:srgbClr val="FFFFFF"/>
                </a:solidFill>
              </a:rPr>
              <a:t>The path is shown below with the blue lines representing the route with the least amount of risk</a:t>
            </a:r>
            <a:endParaRPr lang="en-US" sz="2100" dirty="0"/>
          </a:p>
        </p:txBody>
      </p:sp>
      <p:pic>
        <p:nvPicPr>
          <p:cNvPr id="8" name="Picture 7">
            <a:extLst>
              <a:ext uri="{FF2B5EF4-FFF2-40B4-BE49-F238E27FC236}">
                <a16:creationId xmlns:a16="http://schemas.microsoft.com/office/drawing/2014/main" id="{82BFA18C-A118-47E9-BCF2-805455D37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325;p44">
            <a:extLst>
              <a:ext uri="{FF2B5EF4-FFF2-40B4-BE49-F238E27FC236}">
                <a16:creationId xmlns:a16="http://schemas.microsoft.com/office/drawing/2014/main" id="{6567D65E-C6A4-4DEA-AB59-14E80C229488}"/>
              </a:ext>
            </a:extLst>
          </p:cNvPr>
          <p:cNvPicPr preferRelativeResize="0"/>
          <p:nvPr/>
        </p:nvPicPr>
        <p:blipFill>
          <a:blip r:embed="rId5">
            <a:alphaModFix/>
          </a:blip>
          <a:stretch>
            <a:fillRect/>
          </a:stretch>
        </p:blipFill>
        <p:spPr>
          <a:xfrm>
            <a:off x="6915150" y="1677924"/>
            <a:ext cx="4557365" cy="4250436"/>
          </a:xfrm>
          <a:prstGeom prst="rect">
            <a:avLst/>
          </a:prstGeom>
          <a:noFill/>
          <a:ln w="28575">
            <a:solidFill>
              <a:schemeClr val="accent4"/>
            </a:solid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13714935"/>
      </p:ext>
    </p:extLst>
  </p:cSld>
  <p:clrMapOvr>
    <a:masterClrMapping/>
  </p:clrMapOvr>
  <mc:AlternateContent xmlns:mc="http://schemas.openxmlformats.org/markup-compatibility/2006" xmlns:p14="http://schemas.microsoft.com/office/powerpoint/2010/main">
    <mc:Choice Requires="p14">
      <p:transition spd="slow" p14:dur="2000" advTm="53459"/>
    </mc:Choice>
    <mc:Fallback xmlns="">
      <p:transition spd="slow" advTm="53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39" x="5657850" y="3460750"/>
          <p14:tracePt t="1129" x="5664200" y="3460750"/>
          <p14:tracePt t="1138" x="5676900" y="3454400"/>
          <p14:tracePt t="1145" x="5695950" y="3435350"/>
          <p14:tracePt t="1154" x="5721350" y="3409950"/>
          <p14:tracePt t="1171" x="5772150" y="3352800"/>
          <p14:tracePt t="1188" x="5829300" y="3251200"/>
          <p14:tracePt t="1204" x="5899150" y="3092450"/>
          <p14:tracePt t="1221" x="5981700" y="2901950"/>
          <p14:tracePt t="1238" x="6070600" y="2654300"/>
          <p14:tracePt t="1254" x="6140450" y="2501900"/>
          <p14:tracePt t="1271" x="6210300" y="2374900"/>
          <p14:tracePt t="1288" x="6267450" y="2266950"/>
          <p14:tracePt t="1304" x="6299200" y="2178050"/>
          <p14:tracePt t="1321" x="6324600" y="2114550"/>
          <p14:tracePt t="1338" x="6350000" y="2057400"/>
          <p14:tracePt t="1354" x="6375400" y="2032000"/>
          <p14:tracePt t="1371" x="6381750" y="2025650"/>
          <p14:tracePt t="1388" x="6394450" y="2019300"/>
          <p14:tracePt t="1404" x="6400800" y="2019300"/>
          <p14:tracePt t="1421" x="6432550" y="2012950"/>
          <p14:tracePt t="1438" x="6483350" y="2012950"/>
          <p14:tracePt t="1454" x="6584950" y="2012950"/>
          <p14:tracePt t="1471" x="6642100" y="2012950"/>
          <p14:tracePt t="1488" x="6699250" y="2025650"/>
          <p14:tracePt t="1504" x="6743700" y="2032000"/>
          <p14:tracePt t="1521" x="6781800" y="2057400"/>
          <p14:tracePt t="1538" x="6832600" y="2114550"/>
          <p14:tracePt t="1555" x="6864350" y="2171700"/>
          <p14:tracePt t="1571" x="6889750" y="2209800"/>
          <p14:tracePt t="1588" x="6921500" y="2260600"/>
          <p14:tracePt t="1604" x="6959600" y="2317750"/>
          <p14:tracePt t="1621" x="6991350" y="2362200"/>
          <p14:tracePt t="1638" x="6997700" y="2393950"/>
          <p14:tracePt t="1654" x="6997700" y="2400300"/>
          <p14:tracePt t="25163" x="7016750" y="2419350"/>
          <p14:tracePt t="25168" x="7048500" y="2444750"/>
          <p14:tracePt t="25176" x="7080250" y="2476500"/>
          <p14:tracePt t="25189" x="7099300" y="2508250"/>
          <p14:tracePt t="25206" x="7137400" y="2571750"/>
          <p14:tracePt t="25223" x="7150100" y="2641600"/>
          <p14:tracePt t="25240" x="7162800" y="2768600"/>
          <p14:tracePt t="25256" x="7169150" y="2857500"/>
          <p14:tracePt t="25273" x="7169150" y="2952750"/>
          <p14:tracePt t="25289" x="7169150" y="3060700"/>
          <p14:tracePt t="25306" x="7169150" y="3162300"/>
          <p14:tracePt t="25323" x="7169150" y="3270250"/>
          <p14:tracePt t="25340" x="7169150" y="3416300"/>
          <p14:tracePt t="25356" x="7169150" y="3505200"/>
          <p14:tracePt t="25373" x="7169150" y="3587750"/>
          <p14:tracePt t="25390" x="7169150" y="3676650"/>
          <p14:tracePt t="25406" x="7169150" y="3765550"/>
          <p14:tracePt t="25423" x="7169150" y="3854450"/>
          <p14:tracePt t="25439" x="7175500" y="4013200"/>
          <p14:tracePt t="25456" x="7188200" y="4102100"/>
          <p14:tracePt t="25473" x="7213600" y="4197350"/>
          <p14:tracePt t="25489" x="7232650" y="4286250"/>
          <p14:tracePt t="25506" x="7258050" y="4368800"/>
          <p14:tracePt t="25523" x="7277100" y="4451350"/>
          <p14:tracePt t="25540" x="7327900" y="4591050"/>
          <p14:tracePt t="25556" x="7366000" y="4686300"/>
          <p14:tracePt t="25573" x="7416800" y="4800600"/>
          <p14:tracePt t="25590" x="7461250" y="4908550"/>
          <p14:tracePt t="25607" x="7524750" y="5029200"/>
          <p14:tracePt t="25623" x="7594600" y="5124450"/>
          <p14:tracePt t="25640" x="7708900" y="5232400"/>
          <p14:tracePt t="25657" x="7797800" y="5308600"/>
          <p14:tracePt t="25673" x="7874000" y="5372100"/>
          <p14:tracePt t="25690" x="7962900" y="5435600"/>
          <p14:tracePt t="25692" x="7988300" y="5454650"/>
          <p14:tracePt t="25707" x="8026400" y="5486400"/>
          <p14:tracePt t="25723" x="8077200" y="5524500"/>
          <p14:tracePt t="25740" x="8115300" y="5562600"/>
          <p14:tracePt t="25756" x="8159750" y="5607050"/>
          <p14:tracePt t="25773" x="8210550" y="5645150"/>
          <p14:tracePt t="25789" x="8286750" y="5689600"/>
          <p14:tracePt t="25806" x="8362950" y="5746750"/>
          <p14:tracePt t="25823" x="8432800" y="5772150"/>
          <p14:tracePt t="25840" x="8496300" y="5797550"/>
          <p14:tracePt t="25857" x="8547100" y="5803900"/>
          <p14:tracePt t="25873" x="8578850" y="5810250"/>
          <p14:tracePt t="25890" x="8604250" y="5810250"/>
          <p14:tracePt t="25907" x="8648700" y="5816600"/>
          <p14:tracePt t="25923" x="8693150" y="5822950"/>
          <p14:tracePt t="25940" x="8737600" y="5822950"/>
          <p14:tracePt t="25957" x="8743950" y="5822950"/>
          <p14:tracePt t="25973" x="8750300" y="5822950"/>
          <p14:tracePt t="26006" x="8756650" y="5822950"/>
          <p14:tracePt t="26023" x="8775700" y="5822950"/>
          <p14:tracePt t="26040" x="8801100" y="5822950"/>
          <p14:tracePt t="26057" x="8807450" y="5822950"/>
          <p14:tracePt t="26073" x="8813800" y="5822950"/>
          <p14:tracePt t="26790" x="8820150" y="5822950"/>
          <p14:tracePt t="26796" x="8826500" y="5822950"/>
          <p14:tracePt t="26807" x="8832850" y="5816600"/>
          <p14:tracePt t="26824" x="8839200" y="5803900"/>
          <p14:tracePt t="26840" x="8845550" y="5791200"/>
          <p14:tracePt t="26857" x="8851900" y="5772150"/>
          <p14:tracePt t="26873" x="8851900" y="5759450"/>
          <p14:tracePt t="26890" x="8851900" y="5746750"/>
          <p14:tracePt t="26907" x="8851900" y="5727700"/>
          <p14:tracePt t="26923" x="8851900" y="5715000"/>
          <p14:tracePt t="26940" x="8851900" y="5708650"/>
          <p14:tracePt t="26957" x="8851900" y="5695950"/>
          <p14:tracePt t="26973" x="8851900" y="5689600"/>
          <p14:tracePt t="27007" x="8851900" y="5676900"/>
          <p14:tracePt t="27023" x="8851900" y="5670550"/>
          <p14:tracePt t="27057" x="8845550" y="5664200"/>
          <p14:tracePt t="27074" x="8839200" y="5657850"/>
          <p14:tracePt t="27107" x="8832850" y="5651500"/>
          <p14:tracePt t="27124" x="8832850" y="5645150"/>
          <p14:tracePt t="27140" x="8832850" y="5638800"/>
          <p14:tracePt t="27157" x="8826500" y="5638800"/>
          <p14:tracePt t="27173" x="8820150" y="5632450"/>
          <p14:tracePt t="27190" x="8820150" y="5626100"/>
          <p14:tracePt t="27207" x="8820150" y="5619750"/>
          <p14:tracePt t="27252" x="8820150" y="5613400"/>
          <p14:tracePt t="27260" x="8820150" y="5607050"/>
          <p14:tracePt t="27290" x="8820150" y="5600700"/>
          <p14:tracePt t="27298" x="8820150" y="5594350"/>
          <p14:tracePt t="27322" x="8820150" y="5588000"/>
          <p14:tracePt t="27336" x="8813800" y="5588000"/>
          <p14:tracePt t="27368" x="8813800" y="5581650"/>
          <p14:tracePt t="27382" x="8813800" y="5575300"/>
          <p14:tracePt t="27414" x="8813800" y="5568950"/>
          <p14:tracePt t="32887" x="8820150" y="5562600"/>
          <p14:tracePt t="32895" x="8826500" y="5562600"/>
          <p14:tracePt t="32919" x="8832850" y="5562600"/>
          <p14:tracePt t="32927" x="8832850" y="5556250"/>
          <p14:tracePt t="32933" x="8839200" y="5556250"/>
          <p14:tracePt t="32951" x="8845550" y="5549900"/>
          <p14:tracePt t="32957" x="8851900" y="5549900"/>
          <p14:tracePt t="32974" x="8851900" y="5543550"/>
          <p14:tracePt t="32991" x="8858250" y="5537200"/>
          <p14:tracePt t="33024" x="8864600" y="5537200"/>
          <p14:tracePt t="33041" x="8870950" y="5524500"/>
          <p14:tracePt t="33057" x="8877300" y="5518150"/>
          <p14:tracePt t="33074" x="8883650" y="5518150"/>
          <p14:tracePt t="33091" x="8883650" y="5511800"/>
          <p14:tracePt t="33108" x="8896350" y="5505450"/>
          <p14:tracePt t="33124" x="8902700" y="5492750"/>
          <p14:tracePt t="33141" x="8915400" y="5486400"/>
          <p14:tracePt t="33157" x="8921750" y="5480050"/>
          <p14:tracePt t="33174" x="8940800" y="5473700"/>
          <p14:tracePt t="33190" x="8947150" y="5467350"/>
          <p14:tracePt t="33207" x="8959850" y="5461000"/>
          <p14:tracePt t="33224" x="8978900" y="5454650"/>
          <p14:tracePt t="33241" x="8991600" y="5448300"/>
          <p14:tracePt t="33257" x="9010650" y="5441950"/>
          <p14:tracePt t="33274" x="9017000" y="5435600"/>
          <p14:tracePt t="33291" x="9029700" y="5429250"/>
          <p14:tracePt t="33307" x="9042400" y="5429250"/>
          <p14:tracePt t="33324" x="9061450" y="5422900"/>
          <p14:tracePt t="33341" x="9074150" y="5416550"/>
          <p14:tracePt t="33357" x="9093200" y="5410200"/>
          <p14:tracePt t="33374" x="9099550" y="5397500"/>
          <p14:tracePt t="33391" x="9118600" y="5391150"/>
          <p14:tracePt t="33407" x="9124950" y="5391150"/>
          <p14:tracePt t="33424" x="9137650" y="5391150"/>
          <p14:tracePt t="33441" x="9144000" y="5384800"/>
          <p14:tracePt t="33458" x="9163050" y="5372100"/>
          <p14:tracePt t="33474" x="9169400" y="5372100"/>
          <p14:tracePt t="33491" x="9175750" y="5365750"/>
          <p14:tracePt t="33507" x="9188450" y="5359400"/>
          <p14:tracePt t="33524" x="9194800" y="5353050"/>
          <p14:tracePt t="33541" x="9201150" y="5353050"/>
          <p14:tracePt t="33558" x="9213850" y="5340350"/>
          <p14:tracePt t="33574" x="9226550" y="5340350"/>
          <p14:tracePt t="33607" x="9226550" y="5327650"/>
          <p14:tracePt t="33641" x="9232900" y="5327650"/>
          <p14:tracePt t="33658" x="9245600" y="5321300"/>
          <p14:tracePt t="33691" x="9251950" y="5321300"/>
          <p14:tracePt t="33708" x="9251950" y="5314950"/>
          <p14:tracePt t="33727" x="9258300" y="5314950"/>
          <p14:tracePt t="33760" x="9258300" y="5308600"/>
          <p14:tracePt t="33805" x="9258300" y="5302250"/>
          <p14:tracePt t="33934" x="9264650" y="5302250"/>
          <p14:tracePt t="33942" x="9264650" y="5295900"/>
          <p14:tracePt t="33967" x="9264650" y="5289550"/>
          <p14:tracePt t="34043" x="9264650" y="5283200"/>
          <p14:tracePt t="34059" x="9264650" y="5276850"/>
          <p14:tracePt t="34067" x="9264650" y="5270500"/>
          <p14:tracePt t="34082" x="9264650" y="5264150"/>
          <p14:tracePt t="34090" x="9264650" y="5257800"/>
          <p14:tracePt t="34107" x="9264650" y="5251450"/>
          <p14:tracePt t="34124" x="9258300" y="5238750"/>
          <p14:tracePt t="34140" x="9258300" y="5232400"/>
          <p14:tracePt t="34157" x="9251950" y="5226050"/>
          <p14:tracePt t="34174" x="9245600" y="5200650"/>
          <p14:tracePt t="34190" x="9245600" y="5187950"/>
          <p14:tracePt t="34207" x="9239250" y="5175250"/>
          <p14:tracePt t="34224" x="9232900" y="5168900"/>
          <p14:tracePt t="34241" x="9232900" y="5156200"/>
          <p14:tracePt t="34258" x="9220200" y="5130800"/>
          <p14:tracePt t="34274" x="9201150" y="5105400"/>
          <p14:tracePt t="34290" x="9194800" y="5086350"/>
          <p14:tracePt t="34307" x="9188450" y="5073650"/>
          <p14:tracePt t="34340" x="9182100" y="5067300"/>
          <p14:tracePt t="34374" x="9175750" y="5048250"/>
          <p14:tracePt t="34390" x="9169400" y="5035550"/>
          <p14:tracePt t="34407" x="9156700" y="5029200"/>
          <p14:tracePt t="34424" x="9156700" y="5016500"/>
          <p14:tracePt t="34441" x="9150350" y="5010150"/>
          <p14:tracePt t="34457" x="9144000" y="5003800"/>
          <p14:tracePt t="34474" x="9137650" y="4991100"/>
          <p14:tracePt t="34490" x="9131300" y="4984750"/>
          <p14:tracePt t="34507" x="9124950" y="4978400"/>
          <p14:tracePt t="34524" x="9118600" y="4965700"/>
          <p14:tracePt t="34540" x="9112250" y="4959350"/>
          <p14:tracePt t="34557" x="9105900" y="4953000"/>
          <p14:tracePt t="34574" x="9099550" y="4940300"/>
          <p14:tracePt t="34591" x="9093200" y="4921250"/>
          <p14:tracePt t="34608" x="9086850" y="4914900"/>
          <p14:tracePt t="34624" x="9080500" y="4908550"/>
          <p14:tracePt t="34641" x="9074150" y="4895850"/>
          <p14:tracePt t="34657" x="9067800" y="4889500"/>
          <p14:tracePt t="34674" x="9067800" y="4883150"/>
          <p14:tracePt t="34767" x="9067800" y="4876800"/>
          <p14:tracePt t="34806" x="9067800" y="4870450"/>
          <p14:tracePt t="34860" x="9067800" y="4864100"/>
          <p14:tracePt t="35036" x="9074150" y="4864100"/>
          <p14:tracePt t="35053" x="9080500" y="4864100"/>
          <p14:tracePt t="35060" x="9080500" y="4857750"/>
          <p14:tracePt t="35068" x="9086850" y="4857750"/>
          <p14:tracePt t="35074" x="9093200" y="4851400"/>
          <p14:tracePt t="35090" x="9105900" y="4851400"/>
          <p14:tracePt t="35108" x="9118600" y="4851400"/>
          <p14:tracePt t="35124" x="9131300" y="4851400"/>
          <p14:tracePt t="35141" x="9144000" y="4845050"/>
          <p14:tracePt t="35157" x="9175750" y="4838700"/>
          <p14:tracePt t="35174" x="9194800" y="4838700"/>
          <p14:tracePt t="35190" x="9232900" y="4838700"/>
          <p14:tracePt t="35207" x="9245600" y="4838700"/>
          <p14:tracePt t="35224" x="9258300" y="4838700"/>
          <p14:tracePt t="35241" x="9277350" y="4838700"/>
          <p14:tracePt t="35257" x="9290050" y="4838700"/>
          <p14:tracePt t="35274" x="9309100" y="4838700"/>
          <p14:tracePt t="35290" x="9334500" y="4838700"/>
          <p14:tracePt t="35307" x="9353550" y="4838700"/>
          <p14:tracePt t="35324" x="9372600" y="4832350"/>
          <p14:tracePt t="35341" x="9378950" y="4832350"/>
          <p14:tracePt t="35357" x="9391650" y="4826000"/>
          <p14:tracePt t="35374" x="9404350" y="4826000"/>
          <p14:tracePt t="35390" x="9423400" y="4826000"/>
          <p14:tracePt t="35407" x="9461500" y="4826000"/>
          <p14:tracePt t="35424" x="9493250" y="4826000"/>
          <p14:tracePt t="35440" x="9512300" y="4826000"/>
          <p14:tracePt t="35457" x="9531350" y="4819650"/>
          <p14:tracePt t="35474" x="9556750" y="4819650"/>
          <p14:tracePt t="35490" x="9588500" y="4813300"/>
          <p14:tracePt t="35507" x="9607550" y="4806950"/>
          <p14:tracePt t="35524" x="9620250" y="4794250"/>
          <p14:tracePt t="35540" x="9639300" y="4794250"/>
          <p14:tracePt t="35557" x="9652000" y="4781550"/>
          <p14:tracePt t="35574" x="9664700" y="4775200"/>
          <p14:tracePt t="35590" x="9683750" y="4768850"/>
          <p14:tracePt t="35607" x="9702800" y="4762500"/>
          <p14:tracePt t="35624" x="9728200" y="4743450"/>
          <p14:tracePt t="35640" x="9766300" y="4718050"/>
          <p14:tracePt t="35657" x="9804400" y="4705350"/>
          <p14:tracePt t="35674" x="9829800" y="4686300"/>
          <p14:tracePt t="35691" x="9855200" y="4673600"/>
          <p14:tracePt t="35694" x="9867900" y="4667250"/>
          <p14:tracePt t="35707" x="9880600" y="4660900"/>
          <p14:tracePt t="35724" x="9912350" y="4648200"/>
          <p14:tracePt t="35741" x="9931400" y="4635500"/>
          <p14:tracePt t="35758" x="9944100" y="4622800"/>
          <p14:tracePt t="35774" x="9969500" y="4610100"/>
          <p14:tracePt t="35791" x="9982200" y="4597400"/>
          <p14:tracePt t="35807" x="9994900" y="4597400"/>
          <p14:tracePt t="35824" x="10001250" y="4591050"/>
          <p14:tracePt t="35841" x="10007600" y="4584700"/>
          <p14:tracePt t="35858" x="10013950" y="4578350"/>
          <p14:tracePt t="35874" x="10026650" y="4578350"/>
          <p14:tracePt t="35891" x="10045700" y="4565650"/>
          <p14:tracePt t="35907" x="10064750" y="4559300"/>
          <p14:tracePt t="35924" x="10090150" y="4540250"/>
          <p14:tracePt t="35941" x="10102850" y="4533900"/>
          <p14:tracePt t="35957" x="10128250" y="4527550"/>
          <p14:tracePt t="35974" x="10153650" y="4514850"/>
          <p14:tracePt t="35991" x="10191750" y="4495800"/>
          <p14:tracePt t="36008" x="10217150" y="4476750"/>
          <p14:tracePt t="36024" x="10255250" y="4451350"/>
          <p14:tracePt t="36041" x="10274300" y="4432300"/>
          <p14:tracePt t="36058" x="10293350" y="4419600"/>
          <p14:tracePt t="36074" x="10312400" y="4419600"/>
          <p14:tracePt t="36091" x="10325100" y="4413250"/>
          <p14:tracePt t="36108" x="10350500" y="4394200"/>
          <p14:tracePt t="36124" x="10369550" y="4387850"/>
          <p14:tracePt t="36141" x="10382250" y="4375150"/>
          <p14:tracePt t="36158" x="10394950" y="4356100"/>
          <p14:tracePt t="36174" x="10414000" y="4343400"/>
          <p14:tracePt t="36190" x="10426700" y="4337050"/>
          <p14:tracePt t="36207" x="10426700" y="4330700"/>
          <p14:tracePt t="36224" x="10445750" y="4324350"/>
          <p14:tracePt t="36240" x="10452100" y="4311650"/>
          <p14:tracePt t="36257" x="10458450" y="4305300"/>
          <p14:tracePt t="36274" x="10471150" y="4292600"/>
          <p14:tracePt t="36291" x="10483850" y="4286250"/>
          <p14:tracePt t="36308" x="10483850" y="4279900"/>
          <p14:tracePt t="36324" x="10502900" y="4260850"/>
          <p14:tracePt t="36341" x="10502900" y="4254500"/>
          <p14:tracePt t="36358" x="10515600" y="4248150"/>
          <p14:tracePt t="36374" x="10521950" y="4235450"/>
          <p14:tracePt t="36391" x="10521950" y="4229100"/>
          <p14:tracePt t="36408" x="10528300" y="4222750"/>
          <p14:tracePt t="36424" x="10528300" y="4216400"/>
          <p14:tracePt t="36441" x="10534650" y="4210050"/>
          <p14:tracePt t="36458" x="10541000" y="4210050"/>
          <p14:tracePt t="36491" x="10541000" y="4203700"/>
          <p14:tracePt t="36507" x="10541000" y="4197350"/>
          <p14:tracePt t="36525" x="10547350" y="4191000"/>
          <p14:tracePt t="36541" x="10553700" y="4184650"/>
          <p14:tracePt t="36558" x="10553700" y="4178300"/>
          <p14:tracePt t="36574" x="10553700" y="4171950"/>
          <p14:tracePt t="36591" x="10560050" y="4165600"/>
          <p14:tracePt t="36608" x="10566400" y="4159250"/>
          <p14:tracePt t="36641" x="10566400" y="4152900"/>
          <p14:tracePt t="36658" x="10572750" y="4152900"/>
          <p14:tracePt t="36674" x="10572750" y="4146550"/>
          <p14:tracePt t="36693" x="10572750" y="4140200"/>
          <p14:tracePt t="36709" x="10572750" y="4133850"/>
          <p14:tracePt t="36724" x="10579100" y="4127500"/>
          <p14:tracePt t="36741" x="10591800" y="4108450"/>
          <p14:tracePt t="36758" x="10591800" y="4095750"/>
          <p14:tracePt t="36774" x="10604500" y="4083050"/>
          <p14:tracePt t="36791" x="10610850" y="4064000"/>
          <p14:tracePt t="36808" x="10610850" y="4057650"/>
          <p14:tracePt t="36824" x="10610850" y="4044950"/>
          <p14:tracePt t="37457" x="10604500" y="4038600"/>
          <p14:tracePt t="37465" x="10585450" y="4032250"/>
          <p14:tracePt t="37475" x="10572750" y="4025900"/>
          <p14:tracePt t="37491" x="10528300" y="4000500"/>
          <p14:tracePt t="37508" x="10490200" y="3968750"/>
          <p14:tracePt t="37524" x="10452100" y="3949700"/>
          <p14:tracePt t="37542" x="10420350" y="3930650"/>
          <p14:tracePt t="37558" x="10407650" y="3924300"/>
          <p14:tracePt t="37574" x="10394950" y="3917950"/>
          <p14:tracePt t="37592" x="10382250" y="3911600"/>
          <p14:tracePt t="37608" x="10363200" y="3892550"/>
          <p14:tracePt t="37625" x="10331450" y="3867150"/>
          <p14:tracePt t="37642" x="10312400" y="3848100"/>
          <p14:tracePt t="37658" x="10306050" y="3841750"/>
          <p14:tracePt t="37674" x="10293350" y="3835400"/>
          <p14:tracePt t="37691" x="10280650" y="3822700"/>
          <p14:tracePt t="37707" x="10255250" y="3810000"/>
          <p14:tracePt t="37724" x="10229850" y="3784600"/>
          <p14:tracePt t="37741" x="10172700" y="3746500"/>
          <p14:tracePt t="37757" x="10134600" y="3727450"/>
          <p14:tracePt t="37774" x="10121900" y="3727450"/>
          <p14:tracePt t="37791" x="10109200" y="3721100"/>
          <p14:tracePt t="37824" x="10096500" y="3714750"/>
          <p14:tracePt t="37841" x="10077450" y="3708400"/>
          <p14:tracePt t="37857" x="10064750" y="3708400"/>
          <p14:tracePt t="37874" x="10052050" y="3702050"/>
          <p14:tracePt t="37891" x="10039350" y="3695700"/>
          <p14:tracePt t="37907" x="10026650" y="3689350"/>
          <p14:tracePt t="37924" x="10001250" y="3683000"/>
          <p14:tracePt t="37941" x="9969500" y="3683000"/>
          <p14:tracePt t="37957" x="9937750" y="3676650"/>
          <p14:tracePt t="37974" x="9899650" y="3670300"/>
          <p14:tracePt t="37991" x="9867900" y="3663950"/>
          <p14:tracePt t="38007" x="9836150" y="3657600"/>
          <p14:tracePt t="38024" x="9817100" y="3651250"/>
          <p14:tracePt t="38041" x="9791700" y="3638550"/>
          <p14:tracePt t="38057" x="9772650" y="3638550"/>
          <p14:tracePt t="38074" x="9766300" y="3638550"/>
          <p14:tracePt t="38091" x="9753600" y="3632200"/>
          <p14:tracePt t="38107" x="9740900" y="3619500"/>
          <p14:tracePt t="38124" x="9721850" y="3606800"/>
          <p14:tracePt t="38141" x="9690100" y="3594100"/>
          <p14:tracePt t="38157" x="9658350" y="3587750"/>
          <p14:tracePt t="38174" x="9645650" y="3581400"/>
          <p14:tracePt t="38191" x="9626600" y="3575050"/>
          <p14:tracePt t="38207" x="9620250" y="3575050"/>
          <p14:tracePt t="38224" x="9607550" y="3568700"/>
          <p14:tracePt t="38241" x="9601200" y="3562350"/>
          <p14:tracePt t="38257" x="9588500" y="3549650"/>
          <p14:tracePt t="38274" x="9575800" y="3543300"/>
          <p14:tracePt t="38291" x="9569450" y="3543300"/>
          <p14:tracePt t="38308" x="9556750" y="3536950"/>
          <p14:tracePt t="38341" x="9544050" y="3530600"/>
          <p14:tracePt t="38357" x="9531350" y="3524250"/>
          <p14:tracePt t="38374" x="9505950" y="3511550"/>
          <p14:tracePt t="38391" x="9480550" y="3505200"/>
          <p14:tracePt t="38407" x="9474200" y="3498850"/>
          <p14:tracePt t="38613" x="9467850" y="3498850"/>
          <p14:tracePt t="38620" x="9461500" y="3486150"/>
          <p14:tracePt t="38626" x="9461500" y="3473450"/>
          <p14:tracePt t="38641" x="9448800" y="3454400"/>
          <p14:tracePt t="38657" x="9436100" y="3435350"/>
          <p14:tracePt t="38674" x="9417050" y="3409950"/>
          <p14:tracePt t="38691" x="9417050" y="3390900"/>
          <p14:tracePt t="38708" x="9410700" y="3365500"/>
          <p14:tracePt t="38724" x="9398000" y="3314700"/>
          <p14:tracePt t="38741" x="9378950" y="3251200"/>
          <p14:tracePt t="38757" x="9353550" y="3175000"/>
          <p14:tracePt t="38774" x="9328150" y="3092450"/>
          <p14:tracePt t="38791" x="9315450" y="3060700"/>
          <p14:tracePt t="38807" x="9309100" y="3035300"/>
          <p14:tracePt t="38824" x="9309100" y="3022600"/>
          <p14:tracePt t="38841" x="9302750" y="3009900"/>
          <p14:tracePt t="38858" x="9302750" y="2990850"/>
          <p14:tracePt t="38874" x="9302750" y="2952750"/>
          <p14:tracePt t="38891" x="9296400" y="2927350"/>
          <p14:tracePt t="38907" x="9290050" y="2908300"/>
          <p14:tracePt t="38924" x="9283700" y="2889250"/>
          <p14:tracePt t="38941" x="9277350" y="2882900"/>
          <p14:tracePt t="38957" x="9271000" y="2870200"/>
          <p14:tracePt t="38974" x="9264650" y="2857500"/>
          <p14:tracePt t="39383" x="9277350" y="2857500"/>
          <p14:tracePt t="39391" x="9296400" y="2851150"/>
          <p14:tracePt t="39399" x="9321800" y="2851150"/>
          <p14:tracePt t="39407" x="9334500" y="2851150"/>
          <p14:tracePt t="39424" x="9372600" y="2851150"/>
          <p14:tracePt t="39441" x="9404350" y="2851150"/>
          <p14:tracePt t="39458" x="9436100" y="2851150"/>
          <p14:tracePt t="39474" x="9448800" y="2851150"/>
          <p14:tracePt t="39491" x="9455150" y="2851150"/>
          <p14:tracePt t="40200" x="9474200" y="2851150"/>
          <p14:tracePt t="40208" x="9493250" y="2851150"/>
          <p14:tracePt t="40216" x="9525000" y="2844800"/>
          <p14:tracePt t="40225" x="9563100" y="2838450"/>
          <p14:tracePt t="40241" x="9601200" y="2832100"/>
          <p14:tracePt t="40258" x="9632950" y="2832100"/>
          <p14:tracePt t="40275" x="9652000" y="2819400"/>
          <p14:tracePt t="40291" x="9671050" y="2813050"/>
          <p14:tracePt t="40308" x="9696450" y="2813050"/>
          <p14:tracePt t="40325" x="9715500" y="2813050"/>
          <p14:tracePt t="40341" x="9728200" y="2806700"/>
          <p14:tracePt t="40358" x="9734550" y="2800350"/>
          <p14:tracePt t="40375" x="9747250" y="2794000"/>
          <p14:tracePt t="40391" x="9759950" y="2787650"/>
          <p14:tracePt t="40408" x="9785350" y="2768600"/>
          <p14:tracePt t="40425" x="9804400" y="2768600"/>
          <p14:tracePt t="40442" x="9817100" y="2762250"/>
          <p14:tracePt t="40458" x="9823450" y="2755900"/>
          <p14:tracePt t="40475" x="9829800" y="2755900"/>
          <p14:tracePt t="40491" x="9848850" y="2749550"/>
          <p14:tracePt t="40508" x="9867900" y="2749550"/>
          <p14:tracePt t="40525" x="9886950" y="2749550"/>
          <p14:tracePt t="40541" x="9906000" y="2743200"/>
          <p14:tracePt t="40558" x="9918700" y="2736850"/>
          <p14:tracePt t="40574" x="9918700" y="2730500"/>
          <p14:tracePt t="40591" x="9931400" y="2730500"/>
          <p14:tracePt t="40608" x="9937750" y="2730500"/>
          <p14:tracePt t="40625" x="9956800" y="2730500"/>
          <p14:tracePt t="40641" x="9969500" y="2730500"/>
          <p14:tracePt t="40658" x="9988550" y="2730500"/>
          <p14:tracePt t="40675" x="9994900" y="2730500"/>
          <p14:tracePt t="40691" x="10001250" y="2730500"/>
          <p14:tracePt t="40756" x="10007600" y="2730500"/>
          <p14:tracePt t="40764" x="10020300" y="2730500"/>
          <p14:tracePt t="40775" x="10026650" y="2730500"/>
          <p14:tracePt t="40791" x="10039350" y="2724150"/>
          <p14:tracePt t="40808" x="10045700" y="2717800"/>
          <p14:tracePt t="40825" x="10058400" y="2711450"/>
          <p14:tracePt t="40842" x="10058400" y="2705100"/>
          <p14:tracePt t="40886" x="10064750" y="2705100"/>
          <p14:tracePt t="40894" x="10071100" y="2705100"/>
          <p14:tracePt t="40908" x="10077450" y="2705100"/>
          <p14:tracePt t="40925" x="10083800" y="2698750"/>
          <p14:tracePt t="40941" x="10090150" y="2698750"/>
          <p14:tracePt t="40958" x="10096500" y="2698750"/>
          <p14:tracePt t="40975" x="10096500" y="2692400"/>
          <p14:tracePt t="41019" x="10102850" y="2692400"/>
          <p14:tracePt t="41027" x="10109200" y="2692400"/>
          <p14:tracePt t="41048" x="10115550" y="2686050"/>
          <p14:tracePt t="41058" x="10121900" y="2686050"/>
          <p14:tracePt t="41075" x="10128250" y="2686050"/>
          <p14:tracePt t="41091" x="10134600" y="2673350"/>
          <p14:tracePt t="41108" x="10140950" y="2673350"/>
          <p14:tracePt t="41125" x="10147300" y="2673350"/>
          <p14:tracePt t="41141" x="10160000" y="2673350"/>
          <p14:tracePt t="41158" x="10166350" y="2667000"/>
          <p14:tracePt t="41175" x="10179050" y="2667000"/>
          <p14:tracePt t="41192" x="10185400" y="2660650"/>
          <p14:tracePt t="41194" x="10191750" y="2660650"/>
          <p14:tracePt t="41210" x="10198100" y="2660650"/>
          <p14:tracePt t="41272" x="10204450" y="2660650"/>
          <p14:tracePt t="41288" x="10204450" y="2654300"/>
          <p14:tracePt t="41294" x="10210800" y="2654300"/>
          <p14:tracePt t="41308" x="10210800" y="2647950"/>
          <p14:tracePt t="41325" x="10223500" y="2641600"/>
          <p14:tracePt t="41342" x="10236200" y="2628900"/>
          <p14:tracePt t="41358" x="10255250" y="2609850"/>
          <p14:tracePt t="41375" x="10267950" y="2597150"/>
          <p14:tracePt t="41392" x="10287000" y="2584450"/>
          <p14:tracePt t="41408" x="10306050" y="2578100"/>
          <p14:tracePt t="41425" x="10325100" y="2571750"/>
          <p14:tracePt t="41441" x="10331450" y="2565400"/>
          <p14:tracePt t="41475" x="10337800" y="2565400"/>
          <p14:tracePt t="41526" x="10337800" y="2559050"/>
          <p14:tracePt t="41556" x="10344150" y="2559050"/>
          <p14:tracePt t="41572" x="10344150" y="2552700"/>
          <p14:tracePt t="41587" x="10350500" y="2552700"/>
          <p14:tracePt t="41618" x="10356850" y="2546350"/>
          <p14:tracePt t="41627" x="10363200" y="2546350"/>
          <p14:tracePt t="41635" x="10369550" y="2546350"/>
          <p14:tracePt t="41651" x="10369550" y="2540000"/>
          <p14:tracePt t="42335" x="10369550" y="2527300"/>
          <p14:tracePt t="42341" x="10369550" y="2520950"/>
          <p14:tracePt t="42365" x="10369550" y="2514600"/>
          <p14:tracePt t="42381" x="10369550" y="2508250"/>
          <p14:tracePt t="42411" x="10369550" y="2501900"/>
          <p14:tracePt t="42419" x="10369550" y="2495550"/>
          <p14:tracePt t="42435" x="10369550" y="2489200"/>
          <p14:tracePt t="42449" x="10369550" y="2482850"/>
          <p14:tracePt t="42458" x="10369550" y="2476500"/>
          <p14:tracePt t="42474" x="10363200" y="2470150"/>
          <p14:tracePt t="42491" x="10363200" y="2463800"/>
          <p14:tracePt t="42508" x="10363200" y="2457450"/>
          <p14:tracePt t="42524" x="10356850" y="2451100"/>
          <p14:tracePt t="42541" x="10350500" y="2432050"/>
          <p14:tracePt t="42558" x="10344150" y="2413000"/>
          <p14:tracePt t="42574" x="10331450" y="2400300"/>
          <p14:tracePt t="42591" x="10325100" y="2387600"/>
          <p14:tracePt t="42608" x="10318750" y="2387600"/>
          <p14:tracePt t="42624" x="10318750" y="2374900"/>
          <p14:tracePt t="42641" x="10312400" y="2368550"/>
          <p14:tracePt t="42658" x="10306050" y="2355850"/>
          <p14:tracePt t="42674" x="10299700" y="2349500"/>
          <p14:tracePt t="42708" x="10299700" y="2343150"/>
          <p14:tracePt t="42724" x="10293350" y="2336800"/>
          <p14:tracePt t="42741" x="10287000" y="2336800"/>
          <p14:tracePt t="42758" x="10287000" y="2330450"/>
          <p14:tracePt t="42789" x="10280650" y="2324100"/>
          <p14:tracePt t="42803" x="10280650" y="2317750"/>
          <p14:tracePt t="42819" x="10274300" y="2317750"/>
          <p14:tracePt t="42827" x="10274300" y="2311400"/>
          <p14:tracePt t="42841" x="10267950" y="2305050"/>
          <p14:tracePt t="42858" x="10267950" y="2298700"/>
          <p14:tracePt t="42874" x="10267950" y="2292350"/>
          <p14:tracePt t="42891" x="10261600" y="2286000"/>
          <p14:tracePt t="42908" x="10261600" y="2279650"/>
          <p14:tracePt t="42925" x="10261600" y="2273300"/>
          <p14:tracePt t="42958" x="10255250" y="2266950"/>
          <p14:tracePt t="42974" x="10248900" y="2266950"/>
          <p14:tracePt t="42991" x="10248900" y="2260600"/>
          <p14:tracePt t="43011" x="10248900" y="2254250"/>
          <p14:tracePt t="43035" x="10248900" y="2247900"/>
          <p14:tracePt t="43151" x="10242550" y="2241550"/>
          <p14:tracePt t="43168" x="10236200" y="2235200"/>
          <p14:tracePt t="43437" x="10236200" y="2228850"/>
          <p14:tracePt t="43444" x="10229850" y="2216150"/>
          <p14:tracePt t="43460" x="10229850" y="2209800"/>
          <p14:tracePt t="43569" x="10229850" y="2203450"/>
          <p14:tracePt t="43584" x="10229850" y="2197100"/>
          <p14:tracePt t="43623" x="10223500" y="2197100"/>
          <p14:tracePt t="43639" x="10223500" y="2190750"/>
          <p14:tracePt t="43661" x="10223500" y="2184400"/>
          <p14:tracePt t="43823" x="10223500" y="2178050"/>
          <p14:tracePt t="43830" x="10217150" y="2178050"/>
          <p14:tracePt t="44055" x="10217150" y="2171700"/>
          <p14:tracePt t="44068" x="10217150" y="2165350"/>
          <p14:tracePt t="44076" x="10210800" y="2165350"/>
          <p14:tracePt t="44091" x="10210800" y="2159000"/>
          <p14:tracePt t="44129" x="10210800" y="2152650"/>
          <p14:tracePt t="44145" x="10210800" y="2146300"/>
          <p14:tracePt t="44167" x="10204450" y="2146300"/>
          <p14:tracePt t="44175" x="10204450" y="2139950"/>
          <p14:tracePt t="44183" x="10204450" y="2133600"/>
          <p14:tracePt t="44214" x="10204450" y="2127250"/>
          <p14:tracePt t="48629"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D52E-2021-4FFD-A86D-40BE44219FDA}"/>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Graph Theory: Results</a:t>
            </a:r>
          </a:p>
        </p:txBody>
      </p:sp>
      <p:graphicFrame>
        <p:nvGraphicFramePr>
          <p:cNvPr id="12" name="Table 11">
            <a:extLst>
              <a:ext uri="{FF2B5EF4-FFF2-40B4-BE49-F238E27FC236}">
                <a16:creationId xmlns:a16="http://schemas.microsoft.com/office/drawing/2014/main" id="{D69D10F7-F84F-4BED-BFF7-758087FC114F}"/>
              </a:ext>
            </a:extLst>
          </p:cNvPr>
          <p:cNvGraphicFramePr>
            <a:graphicFrameLocks noGrp="1"/>
          </p:cNvGraphicFramePr>
          <p:nvPr>
            <p:extLst>
              <p:ext uri="{D42A27DB-BD31-4B8C-83A1-F6EECF244321}">
                <p14:modId xmlns:p14="http://schemas.microsoft.com/office/powerpoint/2010/main" val="3777317127"/>
              </p:ext>
            </p:extLst>
          </p:nvPr>
        </p:nvGraphicFramePr>
        <p:xfrm>
          <a:off x="571500" y="3429000"/>
          <a:ext cx="11292840" cy="2428679"/>
        </p:xfrm>
        <a:graphic>
          <a:graphicData uri="http://schemas.openxmlformats.org/drawingml/2006/table">
            <a:tbl>
              <a:tblPr>
                <a:tableStyleId>{5C22544A-7EE6-4342-B048-85BDC9FD1C3A}</a:tableStyleId>
              </a:tblPr>
              <a:tblGrid>
                <a:gridCol w="1882140">
                  <a:extLst>
                    <a:ext uri="{9D8B030D-6E8A-4147-A177-3AD203B41FA5}">
                      <a16:colId xmlns:a16="http://schemas.microsoft.com/office/drawing/2014/main" val="3291336983"/>
                    </a:ext>
                  </a:extLst>
                </a:gridCol>
                <a:gridCol w="1882140">
                  <a:extLst>
                    <a:ext uri="{9D8B030D-6E8A-4147-A177-3AD203B41FA5}">
                      <a16:colId xmlns:a16="http://schemas.microsoft.com/office/drawing/2014/main" val="1909296593"/>
                    </a:ext>
                  </a:extLst>
                </a:gridCol>
                <a:gridCol w="1882140">
                  <a:extLst>
                    <a:ext uri="{9D8B030D-6E8A-4147-A177-3AD203B41FA5}">
                      <a16:colId xmlns:a16="http://schemas.microsoft.com/office/drawing/2014/main" val="370482481"/>
                    </a:ext>
                  </a:extLst>
                </a:gridCol>
                <a:gridCol w="1882140">
                  <a:extLst>
                    <a:ext uri="{9D8B030D-6E8A-4147-A177-3AD203B41FA5}">
                      <a16:colId xmlns:a16="http://schemas.microsoft.com/office/drawing/2014/main" val="3121080735"/>
                    </a:ext>
                  </a:extLst>
                </a:gridCol>
                <a:gridCol w="1882140">
                  <a:extLst>
                    <a:ext uri="{9D8B030D-6E8A-4147-A177-3AD203B41FA5}">
                      <a16:colId xmlns:a16="http://schemas.microsoft.com/office/drawing/2014/main" val="2058318752"/>
                    </a:ext>
                  </a:extLst>
                </a:gridCol>
                <a:gridCol w="1882140">
                  <a:extLst>
                    <a:ext uri="{9D8B030D-6E8A-4147-A177-3AD203B41FA5}">
                      <a16:colId xmlns:a16="http://schemas.microsoft.com/office/drawing/2014/main" val="3327295891"/>
                    </a:ext>
                  </a:extLst>
                </a:gridCol>
              </a:tblGrid>
              <a:tr h="425461">
                <a:tc>
                  <a:txBody>
                    <a:bodyPr/>
                    <a:lstStyle/>
                    <a:p>
                      <a:pPr algn="ctr" fontAlgn="ctr"/>
                      <a:r>
                        <a:rPr lang="en-US" sz="1000" u="none" strike="noStrike" dirty="0">
                          <a:effectLst/>
                        </a:rPr>
                        <a:t>Distance, Crime, Circuity, Population, Cartel Presence</a:t>
                      </a:r>
                      <a:endParaRPr lang="en-US" sz="10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Circuity, Crime, Population, Cartel Presence</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BR" sz="1000" u="none" strike="noStrike">
                          <a:effectLst/>
                        </a:rPr>
                        <a:t>Distance, Circuity, Crime, Cartel Presence</a:t>
                      </a:r>
                      <a:endParaRPr lang="pt-BR"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Distance, Circuity, Crime, Population</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Distance, Circuity, Population, Cartel Presence</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Distance, Crime, Population, Cartel Presence</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4732325"/>
                  </a:ext>
                </a:extLst>
              </a:tr>
              <a:tr h="2003218">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257828"/>
                  </a:ext>
                </a:extLst>
              </a:tr>
            </a:tbl>
          </a:graphicData>
        </a:graphic>
      </p:graphicFrame>
      <p:pic>
        <p:nvPicPr>
          <p:cNvPr id="13" name="Picture 12">
            <a:extLst>
              <a:ext uri="{FF2B5EF4-FFF2-40B4-BE49-F238E27FC236}">
                <a16:creationId xmlns:a16="http://schemas.microsoft.com/office/drawing/2014/main" id="{805D9661-7BA7-4BCD-9244-0AD320472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9935" y="4174260"/>
            <a:ext cx="1665202" cy="1440698"/>
          </a:xfrm>
          <a:prstGeom prst="rect">
            <a:avLst/>
          </a:prstGeom>
        </p:spPr>
      </p:pic>
      <p:pic>
        <p:nvPicPr>
          <p:cNvPr id="14" name="Picture 13">
            <a:extLst>
              <a:ext uri="{FF2B5EF4-FFF2-40B4-BE49-F238E27FC236}">
                <a16:creationId xmlns:a16="http://schemas.microsoft.com/office/drawing/2014/main" id="{48EBE031-968C-4880-A5EF-84258FD40C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201" y="4180720"/>
            <a:ext cx="1659061" cy="1408162"/>
          </a:xfrm>
          <a:prstGeom prst="rect">
            <a:avLst/>
          </a:prstGeom>
        </p:spPr>
      </p:pic>
      <p:pic>
        <p:nvPicPr>
          <p:cNvPr id="15" name="Picture 14">
            <a:extLst>
              <a:ext uri="{FF2B5EF4-FFF2-40B4-BE49-F238E27FC236}">
                <a16:creationId xmlns:a16="http://schemas.microsoft.com/office/drawing/2014/main" id="{A28213A0-DBEF-4F26-9805-BFEE5DA288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5561" y="4199377"/>
            <a:ext cx="1665201" cy="1434238"/>
          </a:xfrm>
          <a:prstGeom prst="rect">
            <a:avLst/>
          </a:prstGeom>
        </p:spPr>
      </p:pic>
      <p:pic>
        <p:nvPicPr>
          <p:cNvPr id="16" name="Picture 15">
            <a:extLst>
              <a:ext uri="{FF2B5EF4-FFF2-40B4-BE49-F238E27FC236}">
                <a16:creationId xmlns:a16="http://schemas.microsoft.com/office/drawing/2014/main" id="{EE0291D1-4EDF-4883-AE36-35CD4CD5C5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97774" y="4098349"/>
            <a:ext cx="1775030" cy="1518225"/>
          </a:xfrm>
          <a:prstGeom prst="rect">
            <a:avLst/>
          </a:prstGeom>
        </p:spPr>
      </p:pic>
      <p:pic>
        <p:nvPicPr>
          <p:cNvPr id="17" name="Picture 16">
            <a:extLst>
              <a:ext uri="{FF2B5EF4-FFF2-40B4-BE49-F238E27FC236}">
                <a16:creationId xmlns:a16="http://schemas.microsoft.com/office/drawing/2014/main" id="{D12B0619-B7DC-4656-8244-5C0059E902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6784" y="4180720"/>
            <a:ext cx="1665201" cy="1434238"/>
          </a:xfrm>
          <a:prstGeom prst="rect">
            <a:avLst/>
          </a:prstGeom>
        </p:spPr>
      </p:pic>
      <p:pic>
        <p:nvPicPr>
          <p:cNvPr id="18" name="Picture 17">
            <a:extLst>
              <a:ext uri="{FF2B5EF4-FFF2-40B4-BE49-F238E27FC236}">
                <a16:creationId xmlns:a16="http://schemas.microsoft.com/office/drawing/2014/main" id="{C1911D92-A49E-414B-9357-62E58E42C28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16380" y="4180720"/>
            <a:ext cx="1665202" cy="1435854"/>
          </a:xfrm>
          <a:prstGeom prst="rect">
            <a:avLst/>
          </a:prstGeom>
        </p:spPr>
      </p:pic>
      <p:sp>
        <p:nvSpPr>
          <p:cNvPr id="25" name="Rectangle 24">
            <a:extLst>
              <a:ext uri="{FF2B5EF4-FFF2-40B4-BE49-F238E27FC236}">
                <a16:creationId xmlns:a16="http://schemas.microsoft.com/office/drawing/2014/main" id="{7219172E-FE30-4635-BC09-C08C2AAC82A7}"/>
              </a:ext>
            </a:extLst>
          </p:cNvPr>
          <p:cNvSpPr/>
          <p:nvPr/>
        </p:nvSpPr>
        <p:spPr>
          <a:xfrm>
            <a:off x="571500" y="1350201"/>
            <a:ext cx="10696056" cy="1862048"/>
          </a:xfrm>
          <a:prstGeom prst="rect">
            <a:avLst/>
          </a:prstGeom>
        </p:spPr>
        <p:txBody>
          <a:bodyPr wrap="square">
            <a:spAutoFit/>
          </a:bodyPr>
          <a:lstStyle/>
          <a:p>
            <a:pPr lvl="0"/>
            <a:r>
              <a:rPr lang="en-US" sz="2300" dirty="0">
                <a:solidFill>
                  <a:srgbClr val="FFFFFF"/>
                </a:solidFill>
                <a:latin typeface="Rockwell" panose="02060603020205020403" pitchFamily="18" charset="0"/>
              </a:rPr>
              <a:t>For completeness, a sensitivity analysis was conducted: </a:t>
            </a:r>
          </a:p>
          <a:p>
            <a:pPr lvl="0"/>
            <a:endParaRPr lang="en-US" sz="2300" dirty="0">
              <a:solidFill>
                <a:srgbClr val="FFFFFF"/>
              </a:solidFill>
              <a:latin typeface="Rockwell" panose="02060603020205020403" pitchFamily="18" charset="0"/>
            </a:endParaRPr>
          </a:p>
          <a:p>
            <a:pPr marL="457200" lvl="0" indent="-317500">
              <a:buClr>
                <a:srgbClr val="FFFFFF"/>
              </a:buClr>
              <a:buSzPts val="1400"/>
              <a:buChar char="●"/>
            </a:pPr>
            <a:r>
              <a:rPr lang="en-US" sz="2300" dirty="0">
                <a:solidFill>
                  <a:srgbClr val="FFFFFF"/>
                </a:solidFill>
                <a:latin typeface="Rockwell" panose="02060603020205020403" pitchFamily="18" charset="0"/>
              </a:rPr>
              <a:t>Within Graph Tea, the Dijkstra Algorithm was ran with four attributes only</a:t>
            </a:r>
          </a:p>
          <a:p>
            <a:pPr marL="457200" lvl="0" indent="-317500">
              <a:buClr>
                <a:srgbClr val="FFFFFF"/>
              </a:buClr>
              <a:buSzPts val="1400"/>
              <a:buChar char="●"/>
            </a:pPr>
            <a:r>
              <a:rPr lang="en-US" sz="2300" dirty="0">
                <a:solidFill>
                  <a:srgbClr val="FFFFFF"/>
                </a:solidFill>
                <a:latin typeface="Rockwell" panose="02060603020205020403" pitchFamily="18" charset="0"/>
              </a:rPr>
              <a:t>The paths shown below confirm that the model  is not highly sensitive to changes in input variables</a:t>
            </a:r>
            <a:endParaRPr lang="en-US" sz="2300" dirty="0">
              <a:latin typeface="Rockwell" panose="02060603020205020403" pitchFamily="18" charset="0"/>
            </a:endParaRPr>
          </a:p>
        </p:txBody>
      </p:sp>
      <p:pic>
        <p:nvPicPr>
          <p:cNvPr id="26" name="Picture 25">
            <a:extLst>
              <a:ext uri="{FF2B5EF4-FFF2-40B4-BE49-F238E27FC236}">
                <a16:creationId xmlns:a16="http://schemas.microsoft.com/office/drawing/2014/main" id="{B13B9F4C-B8C4-4227-8458-CAE650C427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707339"/>
      </p:ext>
    </p:extLst>
  </p:cSld>
  <p:clrMapOvr>
    <a:masterClrMapping/>
  </p:clrMapOvr>
  <mc:AlternateContent xmlns:mc="http://schemas.openxmlformats.org/markup-compatibility/2006" xmlns:p14="http://schemas.microsoft.com/office/powerpoint/2010/main">
    <mc:Choice Requires="p14">
      <p:transition spd="slow" p14:dur="2000" advTm="41226"/>
    </mc:Choice>
    <mc:Fallback xmlns="">
      <p:transition spd="slow" advTm="41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6CD9-6ADC-4EBC-B156-A89A0C91D2E1}"/>
              </a:ext>
            </a:extLst>
          </p:cNvPr>
          <p:cNvSpPr>
            <a:spLocks noGrp="1"/>
          </p:cNvSpPr>
          <p:nvPr>
            <p:ph type="title"/>
          </p:nvPr>
        </p:nvSpPr>
        <p:spPr>
          <a:xfrm>
            <a:off x="919119" y="1"/>
            <a:ext cx="10353761" cy="834390"/>
          </a:xfrm>
        </p:spPr>
        <p:txBody>
          <a:bodyPr/>
          <a:lstStyle/>
          <a:p>
            <a:r>
              <a:rPr lang="en-US" sz="4000" dirty="0">
                <a:latin typeface="Helvetica" panose="020B0604020202020204" pitchFamily="34" charset="0"/>
                <a:cs typeface="Helvetica" panose="020B0604020202020204" pitchFamily="34" charset="0"/>
              </a:rPr>
              <a:t>Conclusion &amp; Future Work</a:t>
            </a:r>
          </a:p>
        </p:txBody>
      </p:sp>
      <p:sp>
        <p:nvSpPr>
          <p:cNvPr id="4" name="Rectangle 3">
            <a:extLst>
              <a:ext uri="{FF2B5EF4-FFF2-40B4-BE49-F238E27FC236}">
                <a16:creationId xmlns:a16="http://schemas.microsoft.com/office/drawing/2014/main" id="{BEC48736-3C95-484C-A95A-AE50AEDBDF43}"/>
              </a:ext>
            </a:extLst>
          </p:cNvPr>
          <p:cNvSpPr/>
          <p:nvPr/>
        </p:nvSpPr>
        <p:spPr>
          <a:xfrm>
            <a:off x="426720" y="748634"/>
            <a:ext cx="11338560" cy="6109365"/>
          </a:xfrm>
          <a:prstGeom prst="rect">
            <a:avLst/>
          </a:prstGeom>
        </p:spPr>
        <p:txBody>
          <a:bodyPr wrap="square">
            <a:spAutoFit/>
          </a:bodyPr>
          <a:lstStyle/>
          <a:p>
            <a:pPr lvl="0"/>
            <a:r>
              <a:rPr lang="en-US" sz="2300" dirty="0">
                <a:solidFill>
                  <a:srgbClr val="FFFFFF"/>
                </a:solidFill>
                <a:latin typeface="Rockwell" panose="02060603020205020403" pitchFamily="18" charset="0"/>
              </a:rPr>
              <a:t>In conclusion, this project serves as a proof of concept for use of graph theory to predict routes </a:t>
            </a:r>
          </a:p>
          <a:p>
            <a:pPr marL="457200" lvl="0" indent="-317500">
              <a:buClr>
                <a:srgbClr val="FFFFFF"/>
              </a:buClr>
              <a:buSzPts val="1400"/>
              <a:buChar char="●"/>
            </a:pPr>
            <a:r>
              <a:rPr lang="en-US" sz="2100" dirty="0">
                <a:solidFill>
                  <a:srgbClr val="FFFFFF"/>
                </a:solidFill>
                <a:latin typeface="Rockwell" panose="02060603020205020403" pitchFamily="18" charset="0"/>
              </a:rPr>
              <a:t>Within the time constraints of the project, several strengths and weaknesses have been identified about the model</a:t>
            </a:r>
          </a:p>
          <a:p>
            <a:pPr marL="914400" lvl="1" indent="-317500">
              <a:buClr>
                <a:srgbClr val="FFFFFF"/>
              </a:buClr>
              <a:buSzPts val="1400"/>
              <a:buChar char="○"/>
            </a:pPr>
            <a:r>
              <a:rPr lang="en-US" sz="1900" dirty="0">
                <a:solidFill>
                  <a:srgbClr val="FFFFFF"/>
                </a:solidFill>
                <a:latin typeface="Rockwell" panose="02060603020205020403" pitchFamily="18" charset="0"/>
              </a:rPr>
              <a:t>Highly customizable and scalable</a:t>
            </a:r>
          </a:p>
          <a:p>
            <a:pPr marL="914400" lvl="1" indent="-317500">
              <a:buClr>
                <a:srgbClr val="FFFFFF"/>
              </a:buClr>
              <a:buSzPts val="1400"/>
              <a:buChar char="○"/>
            </a:pPr>
            <a:r>
              <a:rPr lang="en-US" sz="1900" dirty="0">
                <a:solidFill>
                  <a:srgbClr val="FFFFFF"/>
                </a:solidFill>
                <a:latin typeface="Rockwell" panose="02060603020205020403" pitchFamily="18" charset="0"/>
              </a:rPr>
              <a:t>Requires more robust processes to calculate weights for model input</a:t>
            </a:r>
          </a:p>
          <a:p>
            <a:pPr marL="457200" lvl="0" indent="-317500">
              <a:buClr>
                <a:srgbClr val="FFFFFF"/>
              </a:buClr>
              <a:buSzPts val="1400"/>
              <a:buChar char="●"/>
            </a:pPr>
            <a:r>
              <a:rPr lang="en-US" sz="2100" dirty="0">
                <a:solidFill>
                  <a:srgbClr val="FFFFFF"/>
                </a:solidFill>
                <a:latin typeface="Rockwell" panose="02060603020205020403" pitchFamily="18" charset="0"/>
              </a:rPr>
              <a:t>Additional analyses suggest that the generated model is not sensitive to changes in input variables, suggesting model stability</a:t>
            </a:r>
          </a:p>
          <a:p>
            <a:pPr lvl="0"/>
            <a:endParaRPr lang="en-US" sz="2300" dirty="0">
              <a:solidFill>
                <a:srgbClr val="FFFFFF"/>
              </a:solidFill>
              <a:latin typeface="Rockwell" panose="02060603020205020403" pitchFamily="18" charset="0"/>
            </a:endParaRPr>
          </a:p>
          <a:p>
            <a:pPr lvl="0"/>
            <a:r>
              <a:rPr lang="en-US" sz="2300" dirty="0">
                <a:solidFill>
                  <a:srgbClr val="FFFFFF"/>
                </a:solidFill>
                <a:latin typeface="Rockwell" panose="02060603020205020403" pitchFamily="18" charset="0"/>
              </a:rPr>
              <a:t>Future work includes</a:t>
            </a:r>
          </a:p>
          <a:p>
            <a:pPr marL="457200" lvl="0" indent="-317500">
              <a:buClr>
                <a:srgbClr val="FFFFFF"/>
              </a:buClr>
              <a:buSzPts val="1400"/>
              <a:buChar char="●"/>
            </a:pPr>
            <a:r>
              <a:rPr lang="en-US" sz="2100" dirty="0">
                <a:solidFill>
                  <a:srgbClr val="FFFFFF"/>
                </a:solidFill>
                <a:latin typeface="Rockwell" panose="02060603020205020403" pitchFamily="18" charset="0"/>
              </a:rPr>
              <a:t>Apply model to MENA region </a:t>
            </a:r>
          </a:p>
          <a:p>
            <a:pPr marL="914400" lvl="1" indent="-317500">
              <a:buClr>
                <a:srgbClr val="FFFFFF"/>
              </a:buClr>
              <a:buSzPts val="1400"/>
              <a:buChar char="○"/>
            </a:pPr>
            <a:r>
              <a:rPr lang="en-US" sz="1900" dirty="0">
                <a:solidFill>
                  <a:srgbClr val="FFFFFF"/>
                </a:solidFill>
                <a:latin typeface="Rockwell" panose="02060603020205020403" pitchFamily="18" charset="0"/>
              </a:rPr>
              <a:t>Conduct Regional Influence Survey</a:t>
            </a:r>
          </a:p>
          <a:p>
            <a:pPr marL="914400" lvl="1" indent="-317500">
              <a:buClr>
                <a:srgbClr val="FFFFFF"/>
              </a:buClr>
              <a:buSzPts val="1400"/>
              <a:buChar char="○"/>
            </a:pPr>
            <a:r>
              <a:rPr lang="en-US" sz="1900" dirty="0">
                <a:solidFill>
                  <a:srgbClr val="FFFFFF"/>
                </a:solidFill>
                <a:latin typeface="Rockwell" panose="02060603020205020403" pitchFamily="18" charset="0"/>
              </a:rPr>
              <a:t>Adjust model attributes accordingly</a:t>
            </a:r>
          </a:p>
          <a:p>
            <a:pPr marL="914400" lvl="1" indent="-317500">
              <a:buClr>
                <a:srgbClr val="FFFFFF"/>
              </a:buClr>
              <a:buSzPts val="1400"/>
              <a:buChar char="○"/>
            </a:pPr>
            <a:r>
              <a:rPr lang="en-US" sz="1900" dirty="0">
                <a:solidFill>
                  <a:srgbClr val="FFFFFF"/>
                </a:solidFill>
                <a:latin typeface="Rockwell" panose="02060603020205020403" pitchFamily="18" charset="0"/>
              </a:rPr>
              <a:t>Run model with locations from MENA</a:t>
            </a:r>
          </a:p>
          <a:p>
            <a:pPr marL="457200" lvl="0" indent="-317500">
              <a:buClr>
                <a:srgbClr val="FFFFFF"/>
              </a:buClr>
              <a:buSzPts val="1400"/>
              <a:buChar char="●"/>
            </a:pPr>
            <a:r>
              <a:rPr lang="en-US" sz="2100" dirty="0">
                <a:solidFill>
                  <a:srgbClr val="FFFFFF"/>
                </a:solidFill>
                <a:latin typeface="Rockwell" panose="02060603020205020403" pitchFamily="18" charset="0"/>
              </a:rPr>
              <a:t>Greater sensitivity analyses</a:t>
            </a:r>
          </a:p>
          <a:p>
            <a:pPr marL="914400" lvl="1" indent="-317500">
              <a:buClr>
                <a:srgbClr val="FFFFFF"/>
              </a:buClr>
              <a:buSzPts val="1400"/>
              <a:buChar char="○"/>
            </a:pPr>
            <a:r>
              <a:rPr lang="en-US" sz="1900" dirty="0">
                <a:solidFill>
                  <a:srgbClr val="FFFFFF"/>
                </a:solidFill>
                <a:latin typeface="Rockwell" panose="02060603020205020403" pitchFamily="18" charset="0"/>
              </a:rPr>
              <a:t>Incorporate additional KML data</a:t>
            </a:r>
          </a:p>
          <a:p>
            <a:pPr marL="457200" lvl="0" indent="-317500">
              <a:buClr>
                <a:srgbClr val="FFFFFF"/>
              </a:buClr>
              <a:buSzPts val="1400"/>
              <a:buChar char="●"/>
            </a:pPr>
            <a:r>
              <a:rPr lang="en-US" sz="2100" dirty="0">
                <a:solidFill>
                  <a:srgbClr val="FFFFFF"/>
                </a:solidFill>
                <a:latin typeface="Rockwell" panose="02060603020205020403" pitchFamily="18" charset="0"/>
              </a:rPr>
              <a:t>Further project validation </a:t>
            </a:r>
          </a:p>
          <a:p>
            <a:pPr marL="914400" lvl="1" indent="-317500">
              <a:buClr>
                <a:srgbClr val="FFFFFF"/>
              </a:buClr>
              <a:buSzPts val="1400"/>
              <a:buChar char="○"/>
            </a:pPr>
            <a:r>
              <a:rPr lang="en-US" sz="1900" dirty="0">
                <a:solidFill>
                  <a:srgbClr val="FFFFFF"/>
                </a:solidFill>
                <a:latin typeface="Rockwell" panose="02060603020205020403" pitchFamily="18" charset="0"/>
              </a:rPr>
              <a:t>Collecting data on locations where traffickers have been apprehended </a:t>
            </a:r>
          </a:p>
          <a:p>
            <a:pPr marL="914400" lvl="1" indent="-317500">
              <a:buClr>
                <a:srgbClr val="FFFFFF"/>
              </a:buClr>
              <a:buSzPts val="1400"/>
              <a:buFont typeface="Arial"/>
              <a:buChar char="○"/>
            </a:pPr>
            <a:r>
              <a:rPr lang="en-US" sz="1900" dirty="0">
                <a:solidFill>
                  <a:srgbClr val="FFFFFF"/>
                </a:solidFill>
                <a:latin typeface="Rockwell" panose="02060603020205020403" pitchFamily="18" charset="0"/>
              </a:rPr>
              <a:t>Collecting first-hand experiences to test against model</a:t>
            </a:r>
          </a:p>
        </p:txBody>
      </p:sp>
      <p:pic>
        <p:nvPicPr>
          <p:cNvPr id="5" name="Picture 4">
            <a:extLst>
              <a:ext uri="{FF2B5EF4-FFF2-40B4-BE49-F238E27FC236}">
                <a16:creationId xmlns:a16="http://schemas.microsoft.com/office/drawing/2014/main" id="{E6AD32E2-8B81-4DE5-9980-1E3359DE28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1E83BC24-9EC1-49CF-85E8-6E725B6725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54349711"/>
      </p:ext>
    </p:extLst>
  </p:cSld>
  <p:clrMapOvr>
    <a:masterClrMapping/>
  </p:clrMapOvr>
  <mc:AlternateContent xmlns:mc="http://schemas.openxmlformats.org/markup-compatibility/2006" xmlns:p14="http://schemas.microsoft.com/office/powerpoint/2010/main">
    <mc:Choice Requires="p14">
      <p:transition spd="slow" p14:dur="2000" advTm="48105"/>
    </mc:Choice>
    <mc:Fallback xmlns="">
      <p:transition spd="slow" advTm="48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QUESTIONS?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463991"/>
            <a:ext cx="10479130" cy="3432932"/>
          </a:xfrm>
        </p:spPr>
        <p:txBody>
          <a:bodyPr/>
          <a:lstStyle/>
          <a:p>
            <a:pPr marL="0" lvl="0" indent="0" algn="ctr">
              <a:buSzPts val="2000"/>
              <a:buNone/>
            </a:pPr>
            <a:r>
              <a:rPr lang="en-US" sz="2800" dirty="0"/>
              <a:t>Visit our GitHub repository for more information</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72;p37"/>
          <p:cNvPicPr preferRelativeResize="0"/>
          <p:nvPr/>
        </p:nvPicPr>
        <p:blipFill rotWithShape="1">
          <a:blip r:embed="rId4">
            <a:alphaModFix/>
          </a:blip>
          <a:srcRect l="12442" t="13029" r="9998" b="15722"/>
          <a:stretch/>
        </p:blipFill>
        <p:spPr>
          <a:xfrm>
            <a:off x="856435" y="4851501"/>
            <a:ext cx="1662159" cy="1526959"/>
          </a:xfrm>
          <a:prstGeom prst="rect">
            <a:avLst/>
          </a:prstGeom>
          <a:noFill/>
          <a:ln>
            <a:noFill/>
          </a:ln>
        </p:spPr>
      </p:pic>
      <p:pic>
        <p:nvPicPr>
          <p:cNvPr id="7" name="Google Shape;273;p37" descr="Related image"/>
          <p:cNvPicPr preferRelativeResize="0"/>
          <p:nvPr/>
        </p:nvPicPr>
        <p:blipFill rotWithShape="1">
          <a:blip r:embed="rId5">
            <a:alphaModFix/>
          </a:blip>
          <a:srcRect r="13666"/>
          <a:stretch/>
        </p:blipFill>
        <p:spPr>
          <a:xfrm>
            <a:off x="8308417" y="4371975"/>
            <a:ext cx="3815574" cy="2486025"/>
          </a:xfrm>
          <a:prstGeom prst="rect">
            <a:avLst/>
          </a:prstGeom>
          <a:noFill/>
          <a:ln>
            <a:noFill/>
          </a:ln>
        </p:spPr>
      </p:pic>
      <p:pic>
        <p:nvPicPr>
          <p:cNvPr id="8" name="Google Shape;274;p37"/>
          <p:cNvPicPr preferRelativeResize="0"/>
          <p:nvPr/>
        </p:nvPicPr>
        <p:blipFill rotWithShape="1">
          <a:blip r:embed="rId6">
            <a:alphaModFix/>
          </a:blip>
          <a:srcRect l="32009" t="27006" r="10022" b="8414"/>
          <a:stretch/>
        </p:blipFill>
        <p:spPr>
          <a:xfrm>
            <a:off x="4445916" y="3816237"/>
            <a:ext cx="3164150" cy="1891000"/>
          </a:xfrm>
          <a:prstGeom prst="rect">
            <a:avLst/>
          </a:prstGeom>
          <a:noFill/>
          <a:ln>
            <a:noFill/>
          </a:ln>
        </p:spPr>
      </p:pic>
    </p:spTree>
    <p:extLst>
      <p:ext uri="{BB962C8B-B14F-4D97-AF65-F5344CB8AC3E}">
        <p14:creationId xmlns:p14="http://schemas.microsoft.com/office/powerpoint/2010/main" val="36005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575224"/>
          </a:xfrm>
        </p:spPr>
        <p:txBody>
          <a:bodyPr anchor="t">
            <a:noAutofit/>
          </a:bodyPr>
          <a:lstStyle/>
          <a:p>
            <a:r>
              <a:rPr lang="en-US" sz="4000" dirty="0">
                <a:latin typeface="Helvetica" charset="0"/>
                <a:ea typeface="Helvetica" charset="0"/>
                <a:cs typeface="Helvetica" charset="0"/>
              </a:rPr>
              <a:t>REFERENCES</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26019" y="611191"/>
            <a:ext cx="10479130" cy="5691637"/>
          </a:xfrm>
        </p:spPr>
        <p:txBody>
          <a:bodyPr/>
          <a:lstStyle/>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Alderman, K. L. (n.d.). </a:t>
            </a:r>
            <a:r>
              <a:rPr lang="en-US" sz="700" i="1" dirty="0">
                <a:solidFill>
                  <a:srgbClr val="FFFFFF"/>
                </a:solidFill>
                <a:latin typeface="Arial"/>
                <a:ea typeface="Arial"/>
                <a:cs typeface="Arial"/>
                <a:sym typeface="Arial"/>
              </a:rPr>
              <a:t>Honor Amongst Thieves: Organized Crime and the Illicit Antiquities Trade</a:t>
            </a:r>
            <a:r>
              <a:rPr lang="en-US" sz="700" dirty="0">
                <a:solidFill>
                  <a:srgbClr val="FFFFFF"/>
                </a:solidFill>
                <a:latin typeface="Arial"/>
                <a:ea typeface="Arial"/>
                <a:cs typeface="Arial"/>
                <a:sym typeface="Arial"/>
              </a:rPr>
              <a:t>. Indiana Law Review, 45, 27.</a:t>
            </a:r>
          </a:p>
          <a:p>
            <a:pPr marL="228600" lvl="0" indent="-22860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Barker, A. (2018a, June 5). </a:t>
            </a:r>
            <a:r>
              <a:rPr lang="en-US" sz="700" i="1" dirty="0">
                <a:solidFill>
                  <a:srgbClr val="FFFFFF"/>
                </a:solidFill>
                <a:latin typeface="Arial"/>
                <a:ea typeface="Arial"/>
                <a:cs typeface="Arial"/>
                <a:sym typeface="Arial"/>
              </a:rPr>
              <a:t>Tracking the smugglers’ trail of priceless Islamic State loot to art markets in the West</a:t>
            </a:r>
            <a:r>
              <a:rPr lang="en-US" sz="700" dirty="0">
                <a:solidFill>
                  <a:srgbClr val="FFFFFF"/>
                </a:solidFill>
                <a:latin typeface="Arial"/>
                <a:ea typeface="Arial"/>
                <a:cs typeface="Arial"/>
                <a:sym typeface="Arial"/>
              </a:rPr>
              <a:t>. Retrieved September 27, 2019, from ABC News (Australian Broadcasting Corporation website: </a:t>
            </a:r>
            <a:r>
              <a:rPr lang="en-US" sz="700" dirty="0">
                <a:solidFill>
                  <a:srgbClr val="FFFFFF"/>
                </a:solidFill>
                <a:latin typeface="Arial"/>
                <a:ea typeface="Arial"/>
                <a:cs typeface="Arial"/>
                <a:sym typeface="Arial"/>
                <a:hlinkClick r:id="rId3"/>
              </a:rPr>
              <a:t>https://www.abc.net.au/news/2018-06-06/priceless-</a:t>
            </a:r>
            <a:r>
              <a:rPr lang="en-US" sz="700" dirty="0">
                <a:solidFill>
                  <a:srgbClr val="FFFFFF"/>
                </a:solidFill>
                <a:latin typeface="Arial"/>
                <a:ea typeface="Arial"/>
                <a:cs typeface="Arial"/>
                <a:sym typeface="Arial"/>
              </a:rPr>
              <a:t> antiques-looted-by-is-smuggled-into-western-markets/9833554</a:t>
            </a:r>
          </a:p>
          <a:p>
            <a:pPr marL="228600" lvl="0" indent="-22860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Barker, A. (2018b, June 6). </a:t>
            </a:r>
            <a:r>
              <a:rPr lang="en-US" sz="700" i="1" dirty="0">
                <a:solidFill>
                  <a:srgbClr val="FFFFFF"/>
                </a:solidFill>
                <a:latin typeface="Arial"/>
                <a:ea typeface="Arial"/>
                <a:cs typeface="Arial"/>
                <a:sym typeface="Arial"/>
              </a:rPr>
              <a:t>A one-ton mosaic likely stolen from Syria turns up in the West. It’s the “tip of the iceberg” </a:t>
            </a:r>
            <a:r>
              <a:rPr lang="en-US" sz="700" dirty="0">
                <a:solidFill>
                  <a:srgbClr val="FFFFFF"/>
                </a:solidFill>
                <a:latin typeface="Arial"/>
                <a:ea typeface="Arial"/>
                <a:cs typeface="Arial"/>
                <a:sym typeface="Arial"/>
              </a:rPr>
              <a:t>[Text]. Retrieved September 27, 2019, from ABC News website: </a:t>
            </a:r>
            <a:r>
              <a:rPr lang="en-US" sz="700" dirty="0">
                <a:solidFill>
                  <a:srgbClr val="FFFFFF"/>
                </a:solidFill>
                <a:latin typeface="Arial"/>
                <a:ea typeface="Arial"/>
                <a:cs typeface="Arial"/>
                <a:sym typeface="Arial"/>
                <a:hlinkClick r:id="rId4"/>
              </a:rPr>
              <a:t>https://www.abc.net.au/news/2018-06-06/priceless-antiques-looted-by-is-</a:t>
            </a:r>
            <a:r>
              <a:rPr lang="en-US" sz="700" dirty="0">
                <a:solidFill>
                  <a:srgbClr val="FFFFFF"/>
                </a:solidFill>
                <a:latin typeface="Arial"/>
                <a:ea typeface="Arial"/>
                <a:cs typeface="Arial"/>
                <a:sym typeface="Arial"/>
              </a:rPr>
              <a:t>smuggled-into-western-markets/9833554</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Barthélemy</a:t>
            </a:r>
            <a:r>
              <a:rPr lang="en-US" sz="700" dirty="0">
                <a:solidFill>
                  <a:srgbClr val="FFFFFF"/>
                </a:solidFill>
                <a:latin typeface="Arial"/>
                <a:ea typeface="Arial"/>
                <a:cs typeface="Arial"/>
                <a:sym typeface="Arial"/>
              </a:rPr>
              <a:t>, J., &amp; </a:t>
            </a:r>
            <a:r>
              <a:rPr lang="en-US" sz="700" dirty="0" err="1">
                <a:solidFill>
                  <a:srgbClr val="FFFFFF"/>
                </a:solidFill>
                <a:latin typeface="Arial"/>
                <a:ea typeface="Arial"/>
                <a:cs typeface="Arial"/>
                <a:sym typeface="Arial"/>
              </a:rPr>
              <a:t>Carletti</a:t>
            </a:r>
            <a:r>
              <a:rPr lang="en-US" sz="700" dirty="0">
                <a:solidFill>
                  <a:srgbClr val="FFFFFF"/>
                </a:solidFill>
                <a:latin typeface="Arial"/>
                <a:ea typeface="Arial"/>
                <a:cs typeface="Arial"/>
                <a:sym typeface="Arial"/>
              </a:rPr>
              <a:t>, T. (2017). An adaptive agent-based approach to traffic simulation. </a:t>
            </a:r>
            <a:r>
              <a:rPr lang="en-US" sz="700" i="1" dirty="0">
                <a:solidFill>
                  <a:srgbClr val="FFFFFF"/>
                </a:solidFill>
                <a:latin typeface="Arial"/>
                <a:ea typeface="Arial"/>
                <a:cs typeface="Arial"/>
                <a:sym typeface="Arial"/>
              </a:rPr>
              <a:t>Transportation Research Procedia</a:t>
            </a:r>
            <a:r>
              <a:rPr lang="en-US" sz="700" dirty="0">
                <a:solidFill>
                  <a:srgbClr val="FFFFFF"/>
                </a:solidFill>
                <a:latin typeface="Arial"/>
                <a:ea typeface="Arial"/>
                <a:cs typeface="Arial"/>
                <a:sym typeface="Arial"/>
              </a:rPr>
              <a:t>, 25, 1238–1248. https://doi.org/10.1016/j.trpro.2017.05.142</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Barzoukas</a:t>
            </a:r>
            <a:r>
              <a:rPr lang="en-US" sz="700" dirty="0">
                <a:solidFill>
                  <a:srgbClr val="FFFFFF"/>
                </a:solidFill>
                <a:latin typeface="Arial"/>
                <a:ea typeface="Arial"/>
                <a:cs typeface="Arial"/>
                <a:sym typeface="Arial"/>
              </a:rPr>
              <a:t>, G., &amp; Institute for Security Studies (Paris, F. (2017). </a:t>
            </a:r>
            <a:r>
              <a:rPr lang="en-US" sz="700" i="1" dirty="0">
                <a:solidFill>
                  <a:srgbClr val="FFFFFF"/>
                </a:solidFill>
                <a:latin typeface="Arial"/>
                <a:ea typeface="Arial"/>
                <a:cs typeface="Arial"/>
                <a:sym typeface="Arial"/>
              </a:rPr>
              <a:t>Drug trafficking in the MENA: The economics and the politics.</a:t>
            </a:r>
            <a:r>
              <a:rPr lang="en-US" sz="700" dirty="0">
                <a:solidFill>
                  <a:srgbClr val="FFFFFF"/>
                </a:solidFill>
                <a:latin typeface="Arial"/>
                <a:ea typeface="Arial"/>
                <a:cs typeface="Arial"/>
                <a:sym typeface="Arial"/>
              </a:rPr>
              <a:t> Retrieved from http://dx.publications.europa.eu/10.2815/972478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Basu</a:t>
            </a:r>
            <a:r>
              <a:rPr lang="en-US" sz="700" dirty="0">
                <a:solidFill>
                  <a:srgbClr val="FFFFFF"/>
                </a:solidFill>
                <a:latin typeface="Arial"/>
                <a:ea typeface="Arial"/>
                <a:cs typeface="Arial"/>
                <a:sym typeface="Arial"/>
              </a:rPr>
              <a:t>, G. (2013). The role of transnational smuggling operations in illicit supply chains. </a:t>
            </a:r>
            <a:r>
              <a:rPr lang="en-US" sz="700" i="1" dirty="0">
                <a:solidFill>
                  <a:srgbClr val="FFFFFF"/>
                </a:solidFill>
                <a:latin typeface="Arial"/>
                <a:ea typeface="Arial"/>
                <a:cs typeface="Arial"/>
                <a:sym typeface="Arial"/>
              </a:rPr>
              <a:t>Journal of Transportation Security</a:t>
            </a:r>
            <a:r>
              <a:rPr lang="en-US" sz="700" dirty="0">
                <a:solidFill>
                  <a:srgbClr val="FFFFFF"/>
                </a:solidFill>
                <a:latin typeface="Arial"/>
                <a:ea typeface="Arial"/>
                <a:cs typeface="Arial"/>
                <a:sym typeface="Arial"/>
              </a:rPr>
              <a:t>, 6(4), 315–328. https://doi.org/10.1007/s12198-013-0118-y</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Basu</a:t>
            </a:r>
            <a:r>
              <a:rPr lang="en-US" sz="700" dirty="0">
                <a:solidFill>
                  <a:srgbClr val="FFFFFF"/>
                </a:solidFill>
                <a:latin typeface="Arial"/>
                <a:ea typeface="Arial"/>
                <a:cs typeface="Arial"/>
                <a:sym typeface="Arial"/>
              </a:rPr>
              <a:t>, G. (2014). The strategic attributes of transnational smuggling: Logistics flexibility and operational stealth in the facilitation of illicit trade. </a:t>
            </a:r>
            <a:r>
              <a:rPr lang="en-US" sz="700" i="1" dirty="0">
                <a:solidFill>
                  <a:srgbClr val="FFFFFF"/>
                </a:solidFill>
                <a:latin typeface="Arial"/>
                <a:ea typeface="Arial"/>
                <a:cs typeface="Arial"/>
                <a:sym typeface="Arial"/>
              </a:rPr>
              <a:t>Journal of Transportation Security</a:t>
            </a:r>
            <a:r>
              <a:rPr lang="en-US" sz="700" dirty="0">
                <a:solidFill>
                  <a:srgbClr val="FFFFFF"/>
                </a:solidFill>
                <a:latin typeface="Arial"/>
                <a:ea typeface="Arial"/>
                <a:cs typeface="Arial"/>
                <a:sym typeface="Arial"/>
              </a:rPr>
              <a:t>, 7(2), 99–113. https://doi.org/10.1007/s12198-013-0132-0</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Beittel</a:t>
            </a:r>
            <a:r>
              <a:rPr lang="en-US" sz="700" dirty="0">
                <a:solidFill>
                  <a:srgbClr val="FFFFFF"/>
                </a:solidFill>
                <a:latin typeface="Arial"/>
                <a:ea typeface="Arial"/>
                <a:cs typeface="Arial"/>
                <a:sym typeface="Arial"/>
              </a:rPr>
              <a:t>, J. S. (n.d.). </a:t>
            </a:r>
            <a:r>
              <a:rPr lang="en-US" sz="700" i="1" dirty="0">
                <a:solidFill>
                  <a:srgbClr val="FFFFFF"/>
                </a:solidFill>
                <a:latin typeface="Arial"/>
                <a:ea typeface="Arial"/>
                <a:cs typeface="Arial"/>
                <a:sym typeface="Arial"/>
              </a:rPr>
              <a:t>Mexico: Organized Crime and Drug Trafficking Organizations</a:t>
            </a:r>
            <a:r>
              <a:rPr lang="en-US" sz="700" dirty="0">
                <a:solidFill>
                  <a:srgbClr val="FFFFFF"/>
                </a:solidFill>
                <a:latin typeface="Arial"/>
                <a:ea typeface="Arial"/>
                <a:cs typeface="Arial"/>
                <a:sym typeface="Arial"/>
              </a:rPr>
              <a:t>. 35.</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Blannin</a:t>
            </a:r>
            <a:r>
              <a:rPr lang="en-US" sz="700" dirty="0">
                <a:solidFill>
                  <a:srgbClr val="FFFFFF"/>
                </a:solidFill>
                <a:latin typeface="Arial"/>
                <a:ea typeface="Arial"/>
                <a:cs typeface="Arial"/>
                <a:sym typeface="Arial"/>
              </a:rPr>
              <a:t>, P. (2017). </a:t>
            </a:r>
            <a:r>
              <a:rPr lang="en-US" sz="700" i="1" dirty="0">
                <a:solidFill>
                  <a:srgbClr val="FFFFFF"/>
                </a:solidFill>
                <a:latin typeface="Arial"/>
                <a:ea typeface="Arial"/>
                <a:cs typeface="Arial"/>
                <a:sym typeface="Arial"/>
              </a:rPr>
              <a:t>Islamic State’s Financing: Sources, Methods and </a:t>
            </a:r>
            <a:r>
              <a:rPr lang="en-US" sz="700" i="1" dirty="0" err="1">
                <a:solidFill>
                  <a:srgbClr val="FFFFFF"/>
                </a:solidFill>
                <a:latin typeface="Arial"/>
                <a:ea typeface="Arial"/>
                <a:cs typeface="Arial"/>
                <a:sym typeface="Arial"/>
              </a:rPr>
              <a:t>Utilisation</a:t>
            </a:r>
            <a:r>
              <a:rPr lang="en-US" sz="700" dirty="0">
                <a:solidFill>
                  <a:srgbClr val="FFFFFF"/>
                </a:solidFill>
                <a:latin typeface="Arial"/>
                <a:ea typeface="Arial"/>
                <a:cs typeface="Arial"/>
                <a:sym typeface="Arial"/>
              </a:rPr>
              <a:t>. 9(5), 11.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Blythe Bowman Proulx. (2013). Archaeological Site Looting in “</a:t>
            </a:r>
            <a:r>
              <a:rPr lang="en-US" sz="700" dirty="0" err="1">
                <a:solidFill>
                  <a:srgbClr val="FFFFFF"/>
                </a:solidFill>
                <a:latin typeface="Arial"/>
                <a:ea typeface="Arial"/>
                <a:cs typeface="Arial"/>
                <a:sym typeface="Arial"/>
              </a:rPr>
              <a:t>Glocal</a:t>
            </a:r>
            <a:r>
              <a:rPr lang="en-US" sz="700" dirty="0">
                <a:solidFill>
                  <a:srgbClr val="FFFFFF"/>
                </a:solidFill>
                <a:latin typeface="Arial"/>
                <a:ea typeface="Arial"/>
                <a:cs typeface="Arial"/>
                <a:sym typeface="Arial"/>
              </a:rPr>
              <a:t>” Perspective: Nature, Scope, and Frequency. </a:t>
            </a:r>
            <a:r>
              <a:rPr lang="en-US" sz="700" i="1" dirty="0">
                <a:solidFill>
                  <a:srgbClr val="FFFFFF"/>
                </a:solidFill>
                <a:latin typeface="Arial"/>
                <a:ea typeface="Arial"/>
                <a:cs typeface="Arial"/>
                <a:sym typeface="Arial"/>
              </a:rPr>
              <a:t>American Journal of Archaeology</a:t>
            </a:r>
            <a:r>
              <a:rPr lang="en-US" sz="700" dirty="0">
                <a:solidFill>
                  <a:srgbClr val="FFFFFF"/>
                </a:solidFill>
                <a:latin typeface="Arial"/>
                <a:ea typeface="Arial"/>
                <a:cs typeface="Arial"/>
                <a:sym typeface="Arial"/>
              </a:rPr>
              <a:t>, 117(1), 111. https://doi.org/10.3764/aja.117.1.0111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Brodie, N., &amp; Mackenzie, S. (2014). Trafficking Cultural Objects: Introduction. </a:t>
            </a:r>
            <a:r>
              <a:rPr lang="en-US" sz="700" i="1" dirty="0">
                <a:solidFill>
                  <a:srgbClr val="FFFFFF"/>
                </a:solidFill>
                <a:latin typeface="Arial"/>
                <a:ea typeface="Arial"/>
                <a:cs typeface="Arial"/>
                <a:sym typeface="Arial"/>
              </a:rPr>
              <a:t>European Journal on Criminal Policy and Research</a:t>
            </a:r>
            <a:r>
              <a:rPr lang="en-US" sz="700" dirty="0">
                <a:solidFill>
                  <a:srgbClr val="FFFFFF"/>
                </a:solidFill>
                <a:latin typeface="Arial"/>
                <a:ea typeface="Arial"/>
                <a:cs typeface="Arial"/>
                <a:sym typeface="Arial"/>
              </a:rPr>
              <a:t>, 20(4), 421–426. https://doi.org/10.1007/s10610-014-9256-4</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Brodie, N., &amp; Renfrew, C. (2005). Looting and The World’s Archaeological Heritage: The Inadequate Response. </a:t>
            </a:r>
            <a:r>
              <a:rPr lang="en-US" sz="700" i="1" dirty="0">
                <a:solidFill>
                  <a:srgbClr val="FFFFFF"/>
                </a:solidFill>
                <a:latin typeface="Arial"/>
                <a:ea typeface="Arial"/>
                <a:cs typeface="Arial"/>
                <a:sym typeface="Arial"/>
              </a:rPr>
              <a:t>Annual Review of Anthropology</a:t>
            </a:r>
            <a:r>
              <a:rPr lang="en-US" sz="700" dirty="0">
                <a:solidFill>
                  <a:srgbClr val="FFFFFF"/>
                </a:solidFill>
                <a:latin typeface="Arial"/>
                <a:ea typeface="Arial"/>
                <a:cs typeface="Arial"/>
                <a:sym typeface="Arial"/>
              </a:rPr>
              <a:t>, 34(1), 343–361. https://doi.org/10.1146/annurev.anthro.34.081804.120551</a:t>
            </a:r>
          </a:p>
          <a:p>
            <a:pPr marL="228600" lvl="0" indent="-22860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Broek</a:t>
            </a:r>
            <a:r>
              <a:rPr lang="en-US" sz="700" dirty="0">
                <a:solidFill>
                  <a:srgbClr val="FFFFFF"/>
                </a:solidFill>
                <a:latin typeface="Arial"/>
                <a:ea typeface="Arial"/>
                <a:cs typeface="Arial"/>
                <a:sym typeface="Arial"/>
              </a:rPr>
              <a:t>, A. C. van den, </a:t>
            </a:r>
            <a:r>
              <a:rPr lang="en-US" sz="700" dirty="0" err="1">
                <a:solidFill>
                  <a:srgbClr val="FFFFFF"/>
                </a:solidFill>
                <a:latin typeface="Arial"/>
                <a:ea typeface="Arial"/>
                <a:cs typeface="Arial"/>
                <a:sym typeface="Arial"/>
              </a:rPr>
              <a:t>Schoemaker</a:t>
            </a:r>
            <a:r>
              <a:rPr lang="en-US" sz="700" dirty="0">
                <a:solidFill>
                  <a:srgbClr val="FFFFFF"/>
                </a:solidFill>
                <a:latin typeface="Arial"/>
                <a:ea typeface="Arial"/>
                <a:cs typeface="Arial"/>
                <a:sym typeface="Arial"/>
              </a:rPr>
              <a:t>, R. M., &amp; Dekker, R. J. (2014). Land Border Permeability and Irregular Migration Using Geospatial Intelligence from Satellite Data. </a:t>
            </a:r>
            <a:r>
              <a:rPr lang="en-US" sz="700" i="1" dirty="0">
                <a:solidFill>
                  <a:srgbClr val="FFFFFF"/>
                </a:solidFill>
                <a:latin typeface="Arial"/>
                <a:ea typeface="Arial"/>
                <a:cs typeface="Arial"/>
                <a:sym typeface="Arial"/>
              </a:rPr>
              <a:t>2014 IEEE Joint Intelligence and Security Informatics Conference</a:t>
            </a:r>
            <a:r>
              <a:rPr lang="en-US" sz="700" dirty="0">
                <a:solidFill>
                  <a:srgbClr val="FFFFFF"/>
                </a:solidFill>
                <a:latin typeface="Arial"/>
                <a:ea typeface="Arial"/>
                <a:cs typeface="Arial"/>
                <a:sym typeface="Arial"/>
              </a:rPr>
              <a:t>, 208–211. https://doi.org/10.1109/JISIC.2014.38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Brunsdon</a:t>
            </a:r>
            <a:r>
              <a:rPr lang="en-US" sz="700" dirty="0">
                <a:solidFill>
                  <a:srgbClr val="FFFFFF"/>
                </a:solidFill>
                <a:latin typeface="Arial"/>
                <a:ea typeface="Arial"/>
                <a:cs typeface="Arial"/>
                <a:sym typeface="Arial"/>
              </a:rPr>
              <a:t>, C., &amp; Singleton, A. (2015). </a:t>
            </a:r>
            <a:r>
              <a:rPr lang="en-US" sz="700" i="1" dirty="0" err="1">
                <a:solidFill>
                  <a:srgbClr val="FFFFFF"/>
                </a:solidFill>
                <a:latin typeface="Arial"/>
                <a:ea typeface="Arial"/>
                <a:cs typeface="Arial"/>
                <a:sym typeface="Arial"/>
              </a:rPr>
              <a:t>Geocomputation</a:t>
            </a:r>
            <a:r>
              <a:rPr lang="en-US" sz="700" i="1" dirty="0">
                <a:solidFill>
                  <a:srgbClr val="FFFFFF"/>
                </a:solidFill>
                <a:latin typeface="Arial"/>
                <a:ea typeface="Arial"/>
                <a:cs typeface="Arial"/>
                <a:sym typeface="Arial"/>
              </a:rPr>
              <a:t>: A Practical Primer</a:t>
            </a:r>
            <a:r>
              <a:rPr lang="en-US" sz="700" dirty="0">
                <a:solidFill>
                  <a:srgbClr val="FFFFFF"/>
                </a:solidFill>
                <a:latin typeface="Arial"/>
                <a:ea typeface="Arial"/>
                <a:cs typeface="Arial"/>
                <a:sym typeface="Arial"/>
              </a:rPr>
              <a:t>. https://doi.org/10.4135/9781473916432</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Campbell, P. B. (2013). The Illicit Antiquities Trade as a Transnational Criminal Network: Characterizing and Anticipating Trafficking of Cultural Heritage. </a:t>
            </a:r>
            <a:r>
              <a:rPr lang="en-US" sz="700" i="1" dirty="0">
                <a:solidFill>
                  <a:srgbClr val="FFFFFF"/>
                </a:solidFill>
                <a:latin typeface="Arial"/>
                <a:ea typeface="Arial"/>
                <a:cs typeface="Arial"/>
                <a:sym typeface="Arial"/>
              </a:rPr>
              <a:t>International Journal of Cultural Property</a:t>
            </a:r>
            <a:r>
              <a:rPr lang="en-US" sz="700" dirty="0">
                <a:solidFill>
                  <a:srgbClr val="FFFFFF"/>
                </a:solidFill>
                <a:latin typeface="Arial"/>
                <a:ea typeface="Arial"/>
                <a:cs typeface="Arial"/>
                <a:sym typeface="Arial"/>
              </a:rPr>
              <a:t>, 20(2), 113–153. https://doi.org/10.1017/S0940739113000015</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Casana</a:t>
            </a:r>
            <a:r>
              <a:rPr lang="en-US" sz="700" dirty="0">
                <a:solidFill>
                  <a:srgbClr val="FFFFFF"/>
                </a:solidFill>
                <a:latin typeface="Arial"/>
                <a:ea typeface="Arial"/>
                <a:cs typeface="Arial"/>
                <a:sym typeface="Arial"/>
              </a:rPr>
              <a:t>, J. (2015). Satellite imagery-based analysis of archaeological looting in Syria. </a:t>
            </a:r>
            <a:r>
              <a:rPr lang="en-US" sz="700" i="1" dirty="0">
                <a:solidFill>
                  <a:srgbClr val="FFFFFF"/>
                </a:solidFill>
                <a:latin typeface="Arial"/>
                <a:ea typeface="Arial"/>
                <a:cs typeface="Arial"/>
                <a:sym typeface="Arial"/>
              </a:rPr>
              <a:t>Near Eastern Archaeology</a:t>
            </a:r>
            <a:r>
              <a:rPr lang="en-US" sz="700" dirty="0">
                <a:solidFill>
                  <a:srgbClr val="FFFFFF"/>
                </a:solidFill>
                <a:latin typeface="Arial"/>
                <a:ea typeface="Arial"/>
                <a:cs typeface="Arial"/>
                <a:sym typeface="Arial"/>
              </a:rPr>
              <a:t>, 78(3), 142–152.</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Casana</a:t>
            </a:r>
            <a:r>
              <a:rPr lang="en-US" sz="700" dirty="0">
                <a:solidFill>
                  <a:srgbClr val="FFFFFF"/>
                </a:solidFill>
                <a:latin typeface="Arial"/>
                <a:ea typeface="Arial"/>
                <a:cs typeface="Arial"/>
                <a:sym typeface="Arial"/>
              </a:rPr>
              <a:t>, &amp; </a:t>
            </a:r>
            <a:r>
              <a:rPr lang="en-US" sz="700" dirty="0" err="1">
                <a:solidFill>
                  <a:srgbClr val="FFFFFF"/>
                </a:solidFill>
                <a:latin typeface="Arial"/>
                <a:ea typeface="Arial"/>
                <a:cs typeface="Arial"/>
                <a:sym typeface="Arial"/>
              </a:rPr>
              <a:t>Panahipour</a:t>
            </a:r>
            <a:r>
              <a:rPr lang="en-US" sz="700" dirty="0">
                <a:solidFill>
                  <a:srgbClr val="FFFFFF"/>
                </a:solidFill>
                <a:latin typeface="Arial"/>
                <a:ea typeface="Arial"/>
                <a:cs typeface="Arial"/>
                <a:sym typeface="Arial"/>
              </a:rPr>
              <a:t>. (2014). Satellite-Based Monitoring of Looting and Damage to Archaeological Sites in Syria. </a:t>
            </a:r>
            <a:r>
              <a:rPr lang="en-US" sz="700" i="1" dirty="0">
                <a:solidFill>
                  <a:srgbClr val="FFFFFF"/>
                </a:solidFill>
                <a:latin typeface="Arial"/>
                <a:ea typeface="Arial"/>
                <a:cs typeface="Arial"/>
                <a:sym typeface="Arial"/>
              </a:rPr>
              <a:t>Journal of Eastern Mediterranean Archaeology &amp; Heritage Studies</a:t>
            </a:r>
            <a:r>
              <a:rPr lang="en-US" sz="700" dirty="0">
                <a:solidFill>
                  <a:srgbClr val="FFFFFF"/>
                </a:solidFill>
                <a:latin typeface="Arial"/>
                <a:ea typeface="Arial"/>
                <a:cs typeface="Arial"/>
                <a:sym typeface="Arial"/>
              </a:rPr>
              <a:t>, 2(2), 128. https://doi.org/10.5325/jeasmedarcherstu.2.2.0128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Danese</a:t>
            </a:r>
            <a:r>
              <a:rPr lang="en-US" sz="700" dirty="0">
                <a:solidFill>
                  <a:srgbClr val="FFFFFF"/>
                </a:solidFill>
                <a:latin typeface="Arial"/>
                <a:ea typeface="Arial"/>
                <a:cs typeface="Arial"/>
                <a:sym typeface="Arial"/>
              </a:rPr>
              <a:t>, M., </a:t>
            </a:r>
            <a:r>
              <a:rPr lang="en-US" sz="700" dirty="0" err="1">
                <a:solidFill>
                  <a:srgbClr val="FFFFFF"/>
                </a:solidFill>
                <a:latin typeface="Arial"/>
                <a:ea typeface="Arial"/>
                <a:cs typeface="Arial"/>
                <a:sym typeface="Arial"/>
              </a:rPr>
              <a:t>Masini</a:t>
            </a:r>
            <a:r>
              <a:rPr lang="en-US" sz="700" dirty="0">
                <a:solidFill>
                  <a:srgbClr val="FFFFFF"/>
                </a:solidFill>
                <a:latin typeface="Arial"/>
                <a:ea typeface="Arial"/>
                <a:cs typeface="Arial"/>
                <a:sym typeface="Arial"/>
              </a:rPr>
              <a:t>, N., </a:t>
            </a:r>
            <a:r>
              <a:rPr lang="en-US" sz="700" dirty="0" err="1">
                <a:solidFill>
                  <a:srgbClr val="FFFFFF"/>
                </a:solidFill>
                <a:latin typeface="Arial"/>
                <a:ea typeface="Arial"/>
                <a:cs typeface="Arial"/>
                <a:sym typeface="Arial"/>
              </a:rPr>
              <a:t>Biscione</a:t>
            </a:r>
            <a:r>
              <a:rPr lang="en-US" sz="700" dirty="0">
                <a:solidFill>
                  <a:srgbClr val="FFFFFF"/>
                </a:solidFill>
                <a:latin typeface="Arial"/>
                <a:ea typeface="Arial"/>
                <a:cs typeface="Arial"/>
                <a:sym typeface="Arial"/>
              </a:rPr>
              <a:t>, M., &amp; </a:t>
            </a:r>
            <a:r>
              <a:rPr lang="en-US" sz="700" dirty="0" err="1">
                <a:solidFill>
                  <a:srgbClr val="FFFFFF"/>
                </a:solidFill>
                <a:latin typeface="Arial"/>
                <a:ea typeface="Arial"/>
                <a:cs typeface="Arial"/>
                <a:sym typeface="Arial"/>
              </a:rPr>
              <a:t>Lasaponara</a:t>
            </a:r>
            <a:r>
              <a:rPr lang="en-US" sz="700" dirty="0">
                <a:solidFill>
                  <a:srgbClr val="FFFFFF"/>
                </a:solidFill>
                <a:latin typeface="Arial"/>
                <a:ea typeface="Arial"/>
                <a:cs typeface="Arial"/>
                <a:sym typeface="Arial"/>
              </a:rPr>
              <a:t>, R. (2014). Predictive modeling for preventive Archaeology: Overview and case study. </a:t>
            </a:r>
            <a:r>
              <a:rPr lang="en-US" sz="700" i="1" dirty="0">
                <a:solidFill>
                  <a:srgbClr val="FFFFFF"/>
                </a:solidFill>
                <a:latin typeface="Arial"/>
                <a:ea typeface="Arial"/>
                <a:cs typeface="Arial"/>
                <a:sym typeface="Arial"/>
              </a:rPr>
              <a:t>Open Geosciences</a:t>
            </a:r>
            <a:r>
              <a:rPr lang="en-US" sz="700" dirty="0">
                <a:solidFill>
                  <a:srgbClr val="FFFFFF"/>
                </a:solidFill>
                <a:latin typeface="Arial"/>
                <a:ea typeface="Arial"/>
                <a:cs typeface="Arial"/>
                <a:sym typeface="Arial"/>
              </a:rPr>
              <a:t>, 6(1). https://doi.org/10.2478/s13533-012-0160-5</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Felner</a:t>
            </a:r>
            <a:r>
              <a:rPr lang="en-US" sz="700" dirty="0">
                <a:solidFill>
                  <a:srgbClr val="FFFFFF"/>
                </a:solidFill>
                <a:latin typeface="Arial"/>
                <a:ea typeface="Arial"/>
                <a:cs typeface="Arial"/>
                <a:sym typeface="Arial"/>
              </a:rPr>
              <a:t>, A. (n.d.). Position Paper: </a:t>
            </a:r>
            <a:r>
              <a:rPr lang="en-US" sz="700" i="1" dirty="0">
                <a:solidFill>
                  <a:srgbClr val="FFFFFF"/>
                </a:solidFill>
                <a:latin typeface="Arial"/>
                <a:ea typeface="Arial"/>
                <a:cs typeface="Arial"/>
                <a:sym typeface="Arial"/>
              </a:rPr>
              <a:t>Dijkstra’s Algorithm versus Uniform Cost Search or a Case Against Dijkstra’s Algorithm</a:t>
            </a:r>
            <a:r>
              <a:rPr lang="en-US" sz="700" dirty="0">
                <a:solidFill>
                  <a:srgbClr val="FFFFFF"/>
                </a:solidFill>
                <a:latin typeface="Arial"/>
                <a:ea typeface="Arial"/>
                <a:cs typeface="Arial"/>
                <a:sym typeface="Arial"/>
              </a:rPr>
              <a:t>. 5.</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Graph Theory Types of Graphs—</a:t>
            </a:r>
            <a:r>
              <a:rPr lang="en-US" sz="700" dirty="0" err="1">
                <a:solidFill>
                  <a:srgbClr val="FFFFFF"/>
                </a:solidFill>
                <a:latin typeface="Arial"/>
                <a:ea typeface="Arial"/>
                <a:cs typeface="Arial"/>
                <a:sym typeface="Arial"/>
              </a:rPr>
              <a:t>Javatpoint</a:t>
            </a:r>
            <a:r>
              <a:rPr lang="en-US" sz="700" dirty="0">
                <a:solidFill>
                  <a:srgbClr val="FFFFFF"/>
                </a:solidFill>
                <a:latin typeface="Arial"/>
                <a:ea typeface="Arial"/>
                <a:cs typeface="Arial"/>
                <a:sym typeface="Arial"/>
              </a:rPr>
              <a:t>. (</a:t>
            </a:r>
            <a:r>
              <a:rPr lang="en-US" sz="700" dirty="0" err="1">
                <a:solidFill>
                  <a:srgbClr val="FFFFFF"/>
                </a:solidFill>
                <a:latin typeface="Arial"/>
                <a:ea typeface="Arial"/>
                <a:cs typeface="Arial"/>
                <a:sym typeface="Arial"/>
              </a:rPr>
              <a:t>n.d.</a:t>
            </a:r>
            <a:r>
              <a:rPr lang="en-US" sz="700" dirty="0">
                <a:solidFill>
                  <a:srgbClr val="FFFFFF"/>
                </a:solidFill>
                <a:latin typeface="Arial"/>
                <a:ea typeface="Arial"/>
                <a:cs typeface="Arial"/>
                <a:sym typeface="Arial"/>
              </a:rPr>
              <a:t>). Retrieved December 8, 2019, from Www.javatpoint.com website: https://www.javatpoint.com/graph-theory-types-of-graphs</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Grayson, G. W. (2014). </a:t>
            </a:r>
            <a:r>
              <a:rPr lang="en-US" sz="700" i="1" dirty="0">
                <a:solidFill>
                  <a:srgbClr val="FFFFFF"/>
                </a:solidFill>
                <a:latin typeface="Arial"/>
                <a:ea typeface="Arial"/>
                <a:cs typeface="Arial"/>
                <a:sym typeface="Arial"/>
              </a:rPr>
              <a:t>The Evolution of Los Zetas in Mexico and Central America: Sadism as an Instrument of Cartel Warfare</a:t>
            </a:r>
            <a:r>
              <a:rPr lang="en-US" sz="700" dirty="0">
                <a:solidFill>
                  <a:srgbClr val="FFFFFF"/>
                </a:solidFill>
                <a:latin typeface="Arial"/>
                <a:ea typeface="Arial"/>
                <a:cs typeface="Arial"/>
                <a:sym typeface="Arial"/>
              </a:rPr>
              <a:t>: https://doi.org/10.21236/ADA599872</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Greenland, F. (2019). Introduction: New Insights into the Antiquities Market. </a:t>
            </a:r>
            <a:r>
              <a:rPr lang="en-US" sz="700" i="1" dirty="0">
                <a:solidFill>
                  <a:srgbClr val="FFFFFF"/>
                </a:solidFill>
                <a:latin typeface="Arial"/>
                <a:ea typeface="Arial"/>
                <a:cs typeface="Arial"/>
                <a:sym typeface="Arial"/>
              </a:rPr>
              <a:t>International Journal of Cultural Property</a:t>
            </a:r>
            <a:r>
              <a:rPr lang="en-US" sz="700" dirty="0">
                <a:solidFill>
                  <a:srgbClr val="FFFFFF"/>
                </a:solidFill>
                <a:latin typeface="Arial"/>
                <a:ea typeface="Arial"/>
                <a:cs typeface="Arial"/>
                <a:sym typeface="Arial"/>
              </a:rPr>
              <a:t>, 26(3), 211–225. https://doi.org/10.1017/S0940739119000237</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Inside the hunt for Iraq’s looted treasures. (2019, July 10). Retrieved September 27, 2019, from The Independent website: https://www.independent.co.uk/news/world/middle-east/iraq-archaeology-museum-antiquities-looting-a8996676.html</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Jenkins, J. L., </a:t>
            </a:r>
            <a:r>
              <a:rPr lang="en-US" sz="700" dirty="0" err="1">
                <a:solidFill>
                  <a:srgbClr val="FFFFFF"/>
                </a:solidFill>
                <a:latin typeface="Arial"/>
                <a:ea typeface="Arial"/>
                <a:cs typeface="Arial"/>
                <a:sym typeface="Arial"/>
              </a:rPr>
              <a:t>Marquardson</a:t>
            </a:r>
            <a:r>
              <a:rPr lang="en-US" sz="700" dirty="0">
                <a:solidFill>
                  <a:srgbClr val="FFFFFF"/>
                </a:solidFill>
                <a:latin typeface="Arial"/>
                <a:ea typeface="Arial"/>
                <a:cs typeface="Arial"/>
                <a:sym typeface="Arial"/>
              </a:rPr>
              <a:t>, J., Proudfoot, J. G., </a:t>
            </a:r>
            <a:r>
              <a:rPr lang="en-US" sz="700" dirty="0" err="1">
                <a:solidFill>
                  <a:srgbClr val="FFFFFF"/>
                </a:solidFill>
                <a:latin typeface="Arial"/>
                <a:ea typeface="Arial"/>
                <a:cs typeface="Arial"/>
                <a:sym typeface="Arial"/>
              </a:rPr>
              <a:t>Valacich</a:t>
            </a:r>
            <a:r>
              <a:rPr lang="en-US" sz="700" dirty="0">
                <a:solidFill>
                  <a:srgbClr val="FFFFFF"/>
                </a:solidFill>
                <a:latin typeface="Arial"/>
                <a:ea typeface="Arial"/>
                <a:cs typeface="Arial"/>
                <a:sym typeface="Arial"/>
              </a:rPr>
              <a:t>, J. S., </a:t>
            </a:r>
            <a:r>
              <a:rPr lang="en-US" sz="700" dirty="0" err="1">
                <a:solidFill>
                  <a:srgbClr val="FFFFFF"/>
                </a:solidFill>
                <a:latin typeface="Arial"/>
                <a:ea typeface="Arial"/>
                <a:cs typeface="Arial"/>
                <a:sym typeface="Arial"/>
              </a:rPr>
              <a:t>Golob</a:t>
            </a:r>
            <a:r>
              <a:rPr lang="en-US" sz="700" dirty="0">
                <a:solidFill>
                  <a:srgbClr val="FFFFFF"/>
                </a:solidFill>
                <a:latin typeface="Arial"/>
                <a:ea typeface="Arial"/>
                <a:cs typeface="Arial"/>
                <a:sym typeface="Arial"/>
              </a:rPr>
              <a:t>, E., &amp; </a:t>
            </a:r>
            <a:r>
              <a:rPr lang="en-US" sz="700" dirty="0" err="1">
                <a:solidFill>
                  <a:srgbClr val="FFFFFF"/>
                </a:solidFill>
                <a:latin typeface="Arial"/>
                <a:ea typeface="Arial"/>
                <a:cs typeface="Arial"/>
                <a:sym typeface="Arial"/>
              </a:rPr>
              <a:t>Nunamaker</a:t>
            </a:r>
            <a:r>
              <a:rPr lang="en-US" sz="700" dirty="0">
                <a:solidFill>
                  <a:srgbClr val="FFFFFF"/>
                </a:solidFill>
                <a:latin typeface="Arial"/>
                <a:ea typeface="Arial"/>
                <a:cs typeface="Arial"/>
                <a:sym typeface="Arial"/>
              </a:rPr>
              <a:t>, J. F. (2013). The Checkpoint Simulation: A Tool for Informing Border Patrol Checkpoint Design and Resource Allocation. </a:t>
            </a:r>
            <a:r>
              <a:rPr lang="en-US" sz="700" i="1" dirty="0">
                <a:solidFill>
                  <a:srgbClr val="FFFFFF"/>
                </a:solidFill>
                <a:latin typeface="Arial"/>
                <a:ea typeface="Arial"/>
                <a:cs typeface="Arial"/>
                <a:sym typeface="Arial"/>
              </a:rPr>
              <a:t>2013 European Intelligence and Security Informatics Conference</a:t>
            </a:r>
            <a:r>
              <a:rPr lang="en-US" sz="700" dirty="0">
                <a:solidFill>
                  <a:srgbClr val="FFFFFF"/>
                </a:solidFill>
                <a:latin typeface="Arial"/>
                <a:ea typeface="Arial"/>
                <a:cs typeface="Arial"/>
                <a:sym typeface="Arial"/>
              </a:rPr>
              <a:t>, 252–255. https://doi.org/10.1109/EISIC.2013.65</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Jordan, C. (2016, December 17). </a:t>
            </a:r>
            <a:r>
              <a:rPr lang="en-US" sz="700" i="1" dirty="0">
                <a:solidFill>
                  <a:srgbClr val="FFFFFF"/>
                </a:solidFill>
                <a:latin typeface="Arial"/>
                <a:ea typeface="Arial"/>
                <a:cs typeface="Arial"/>
                <a:sym typeface="Arial"/>
              </a:rPr>
              <a:t>New leads on looted Middle Eastern antiquities </a:t>
            </a:r>
            <a:r>
              <a:rPr lang="en-US" sz="700" dirty="0">
                <a:solidFill>
                  <a:srgbClr val="FFFFFF"/>
                </a:solidFill>
                <a:latin typeface="Arial"/>
                <a:ea typeface="Arial"/>
                <a:cs typeface="Arial"/>
                <a:sym typeface="Arial"/>
              </a:rPr>
              <a:t>[Text]. Retrieved September 27, 2019, from </a:t>
            </a:r>
            <a:r>
              <a:rPr lang="en-US" sz="700" dirty="0" err="1">
                <a:solidFill>
                  <a:srgbClr val="FFFFFF"/>
                </a:solidFill>
                <a:latin typeface="Arial"/>
                <a:ea typeface="Arial"/>
                <a:cs typeface="Arial"/>
                <a:sym typeface="Arial"/>
              </a:rPr>
              <a:t>TheHill</a:t>
            </a:r>
            <a:r>
              <a:rPr lang="en-US" sz="700" dirty="0">
                <a:solidFill>
                  <a:srgbClr val="FFFFFF"/>
                </a:solidFill>
                <a:latin typeface="Arial"/>
                <a:ea typeface="Arial"/>
                <a:cs typeface="Arial"/>
                <a:sym typeface="Arial"/>
              </a:rPr>
              <a:t> website: https://thehill.com/blogs/congress-blog/foreign-policy/310831-new-leads-on-looted-middle-eastern-antiquities</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Latek</a:t>
            </a:r>
            <a:r>
              <a:rPr lang="en-US" sz="700" dirty="0">
                <a:solidFill>
                  <a:srgbClr val="FFFFFF"/>
                </a:solidFill>
                <a:latin typeface="Arial"/>
                <a:ea typeface="Arial"/>
                <a:cs typeface="Arial"/>
                <a:sym typeface="Arial"/>
              </a:rPr>
              <a:t>, M. M., </a:t>
            </a:r>
            <a:r>
              <a:rPr lang="en-US" sz="700" dirty="0" err="1">
                <a:solidFill>
                  <a:srgbClr val="FFFFFF"/>
                </a:solidFill>
                <a:latin typeface="Arial"/>
                <a:ea typeface="Arial"/>
                <a:cs typeface="Arial"/>
                <a:sym typeface="Arial"/>
              </a:rPr>
              <a:t>Rizi</a:t>
            </a:r>
            <a:r>
              <a:rPr lang="en-US" sz="700" dirty="0">
                <a:solidFill>
                  <a:srgbClr val="FFFFFF"/>
                </a:solidFill>
                <a:latin typeface="Arial"/>
                <a:ea typeface="Arial"/>
                <a:cs typeface="Arial"/>
                <a:sym typeface="Arial"/>
              </a:rPr>
              <a:t>, S. M. M., Crooks, A., &amp; Fraser, M. (2012). Social Simulations for Border Security. </a:t>
            </a:r>
            <a:r>
              <a:rPr lang="en-US" sz="700" i="1" dirty="0">
                <a:solidFill>
                  <a:srgbClr val="FFFFFF"/>
                </a:solidFill>
                <a:latin typeface="Arial"/>
                <a:ea typeface="Arial"/>
                <a:cs typeface="Arial"/>
                <a:sym typeface="Arial"/>
              </a:rPr>
              <a:t>2012 European Intelligence and Security Informatics Conference</a:t>
            </a:r>
            <a:r>
              <a:rPr lang="en-US" sz="700" dirty="0">
                <a:solidFill>
                  <a:srgbClr val="FFFFFF"/>
                </a:solidFill>
                <a:latin typeface="Arial"/>
                <a:ea typeface="Arial"/>
                <a:cs typeface="Arial"/>
                <a:sym typeface="Arial"/>
              </a:rPr>
              <a:t>, 340–345. https://doi.org/10.1109/EISIC.2012.50</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Luke, C., &amp; Kersel, M. (2005). A Retrospective and a Look Forward. </a:t>
            </a:r>
            <a:r>
              <a:rPr lang="en-US" sz="700" i="1" dirty="0">
                <a:solidFill>
                  <a:srgbClr val="FFFFFF"/>
                </a:solidFill>
                <a:latin typeface="Arial"/>
                <a:ea typeface="Arial"/>
                <a:cs typeface="Arial"/>
                <a:sym typeface="Arial"/>
              </a:rPr>
              <a:t>Journal of Field Archaeology</a:t>
            </a:r>
            <a:r>
              <a:rPr lang="en-US" sz="700" dirty="0">
                <a:solidFill>
                  <a:srgbClr val="FFFFFF"/>
                </a:solidFill>
                <a:latin typeface="Arial"/>
                <a:ea typeface="Arial"/>
                <a:cs typeface="Arial"/>
                <a:sym typeface="Arial"/>
              </a:rPr>
              <a:t>, 30(2), 191–200. https://doi.org/10.1179/009346905791072323</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Madella</a:t>
            </a:r>
            <a:r>
              <a:rPr lang="en-US" sz="700" dirty="0">
                <a:solidFill>
                  <a:srgbClr val="FFFFFF"/>
                </a:solidFill>
                <a:latin typeface="Arial"/>
                <a:ea typeface="Arial"/>
                <a:cs typeface="Arial"/>
                <a:sym typeface="Arial"/>
              </a:rPr>
              <a:t>, M., </a:t>
            </a:r>
            <a:r>
              <a:rPr lang="en-US" sz="700" dirty="0" err="1">
                <a:solidFill>
                  <a:srgbClr val="FFFFFF"/>
                </a:solidFill>
                <a:latin typeface="Arial"/>
                <a:ea typeface="Arial"/>
                <a:cs typeface="Arial"/>
                <a:sym typeface="Arial"/>
              </a:rPr>
              <a:t>Rondelli</a:t>
            </a:r>
            <a:r>
              <a:rPr lang="en-US" sz="700" dirty="0">
                <a:solidFill>
                  <a:srgbClr val="FFFFFF"/>
                </a:solidFill>
                <a:latin typeface="Arial"/>
                <a:ea typeface="Arial"/>
                <a:cs typeface="Arial"/>
                <a:sym typeface="Arial"/>
              </a:rPr>
              <a:t>, B., </a:t>
            </a:r>
            <a:r>
              <a:rPr lang="en-US" sz="700" dirty="0" err="1">
                <a:solidFill>
                  <a:srgbClr val="FFFFFF"/>
                </a:solidFill>
                <a:latin typeface="Arial"/>
                <a:ea typeface="Arial"/>
                <a:cs typeface="Arial"/>
                <a:sym typeface="Arial"/>
              </a:rPr>
              <a:t>Lancelotti</a:t>
            </a:r>
            <a:r>
              <a:rPr lang="en-US" sz="700" dirty="0">
                <a:solidFill>
                  <a:srgbClr val="FFFFFF"/>
                </a:solidFill>
                <a:latin typeface="Arial"/>
                <a:ea typeface="Arial"/>
                <a:cs typeface="Arial"/>
                <a:sym typeface="Arial"/>
              </a:rPr>
              <a:t>, C., Balbo, A., </a:t>
            </a:r>
            <a:r>
              <a:rPr lang="en-US" sz="700" dirty="0" err="1">
                <a:solidFill>
                  <a:srgbClr val="FFFFFF"/>
                </a:solidFill>
                <a:latin typeface="Arial"/>
                <a:ea typeface="Arial"/>
                <a:cs typeface="Arial"/>
                <a:sym typeface="Arial"/>
              </a:rPr>
              <a:t>Zurro</a:t>
            </a:r>
            <a:r>
              <a:rPr lang="en-US" sz="700" dirty="0">
                <a:solidFill>
                  <a:srgbClr val="FFFFFF"/>
                </a:solidFill>
                <a:latin typeface="Arial"/>
                <a:ea typeface="Arial"/>
                <a:cs typeface="Arial"/>
                <a:sym typeface="Arial"/>
              </a:rPr>
              <a:t>, D., </a:t>
            </a:r>
            <a:r>
              <a:rPr lang="en-US" sz="700" dirty="0" err="1">
                <a:solidFill>
                  <a:srgbClr val="FFFFFF"/>
                </a:solidFill>
                <a:latin typeface="Arial"/>
                <a:ea typeface="Arial"/>
                <a:cs typeface="Arial"/>
                <a:sym typeface="Arial"/>
              </a:rPr>
              <a:t>Campillo</a:t>
            </a:r>
            <a:r>
              <a:rPr lang="en-US" sz="700" dirty="0">
                <a:solidFill>
                  <a:srgbClr val="FFFFFF"/>
                </a:solidFill>
                <a:latin typeface="Arial"/>
                <a:ea typeface="Arial"/>
                <a:cs typeface="Arial"/>
                <a:sym typeface="Arial"/>
              </a:rPr>
              <a:t>, X. R., &amp; Stride, S. (2014). Introduction to Simulating the Past. </a:t>
            </a:r>
            <a:r>
              <a:rPr lang="en-US" sz="700" i="1" dirty="0">
                <a:solidFill>
                  <a:srgbClr val="FFFFFF"/>
                </a:solidFill>
                <a:latin typeface="Arial"/>
                <a:ea typeface="Arial"/>
                <a:cs typeface="Arial"/>
                <a:sym typeface="Arial"/>
              </a:rPr>
              <a:t>Journal of Archaeological Method and Theory</a:t>
            </a:r>
            <a:r>
              <a:rPr lang="en-US" sz="700" dirty="0">
                <a:solidFill>
                  <a:srgbClr val="FFFFFF"/>
                </a:solidFill>
                <a:latin typeface="Arial"/>
                <a:ea typeface="Arial"/>
                <a:cs typeface="Arial"/>
                <a:sym typeface="Arial"/>
              </a:rPr>
              <a:t>, 21(2), 251–257. https://doi.org/10.1007/s10816-014-9209-8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Medel</a:t>
            </a:r>
            <a:r>
              <a:rPr lang="en-US" sz="700" dirty="0">
                <a:solidFill>
                  <a:srgbClr val="FFFFFF"/>
                </a:solidFill>
                <a:latin typeface="Arial"/>
                <a:ea typeface="Arial"/>
                <a:cs typeface="Arial"/>
                <a:sym typeface="Arial"/>
              </a:rPr>
              <a:t>, M., Lu, Y., &amp; Chow, E. (2015). Mexico’s drug networks: Modeling the smuggling routes towards the United States. </a:t>
            </a:r>
            <a:r>
              <a:rPr lang="en-US" sz="700" i="1" dirty="0">
                <a:solidFill>
                  <a:srgbClr val="FFFFFF"/>
                </a:solidFill>
                <a:latin typeface="Arial"/>
                <a:ea typeface="Arial"/>
                <a:cs typeface="Arial"/>
                <a:sym typeface="Arial"/>
              </a:rPr>
              <a:t>Applied Geography</a:t>
            </a:r>
            <a:r>
              <a:rPr lang="en-US" sz="700" dirty="0">
                <a:solidFill>
                  <a:srgbClr val="FFFFFF"/>
                </a:solidFill>
                <a:latin typeface="Arial"/>
                <a:ea typeface="Arial"/>
                <a:cs typeface="Arial"/>
                <a:sym typeface="Arial"/>
              </a:rPr>
              <a:t>, 60, 240–247. https://doi.org/10.1016/j.apgeog.2014.10.018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Parcak</a:t>
            </a:r>
            <a:r>
              <a:rPr lang="en-US" sz="700" dirty="0">
                <a:solidFill>
                  <a:srgbClr val="FFFFFF"/>
                </a:solidFill>
                <a:latin typeface="Arial"/>
                <a:ea typeface="Arial"/>
                <a:cs typeface="Arial"/>
                <a:sym typeface="Arial"/>
              </a:rPr>
              <a:t>, S., </a:t>
            </a:r>
            <a:r>
              <a:rPr lang="en-US" sz="700" dirty="0" err="1">
                <a:solidFill>
                  <a:srgbClr val="FFFFFF"/>
                </a:solidFill>
                <a:latin typeface="Arial"/>
                <a:ea typeface="Arial"/>
                <a:cs typeface="Arial"/>
                <a:sym typeface="Arial"/>
              </a:rPr>
              <a:t>Gathings</a:t>
            </a:r>
            <a:r>
              <a:rPr lang="en-US" sz="700" dirty="0">
                <a:solidFill>
                  <a:srgbClr val="FFFFFF"/>
                </a:solidFill>
                <a:latin typeface="Arial"/>
                <a:ea typeface="Arial"/>
                <a:cs typeface="Arial"/>
                <a:sym typeface="Arial"/>
              </a:rPr>
              <a:t>, D., Childs, C., Mumford, G., &amp; Cline, E. (2016). Satellite evidence of archaeological site looting in Egypt: 2002–2013. </a:t>
            </a:r>
            <a:r>
              <a:rPr lang="en-US" sz="700" i="1" dirty="0">
                <a:solidFill>
                  <a:srgbClr val="FFFFFF"/>
                </a:solidFill>
                <a:latin typeface="Arial"/>
                <a:ea typeface="Arial"/>
                <a:cs typeface="Arial"/>
                <a:sym typeface="Arial"/>
              </a:rPr>
              <a:t>Antiquity</a:t>
            </a:r>
            <a:r>
              <a:rPr lang="en-US" sz="700" dirty="0">
                <a:solidFill>
                  <a:srgbClr val="FFFFFF"/>
                </a:solidFill>
                <a:latin typeface="Arial"/>
                <a:ea typeface="Arial"/>
                <a:cs typeface="Arial"/>
                <a:sym typeface="Arial"/>
              </a:rPr>
              <a:t>, 90(349), 188–205. https://doi.org/10.15184/aqy.2016.1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Parks, S., </a:t>
            </a:r>
            <a:r>
              <a:rPr lang="en-US" sz="700" dirty="0" err="1">
                <a:solidFill>
                  <a:srgbClr val="FFFFFF"/>
                </a:solidFill>
                <a:latin typeface="Arial"/>
                <a:ea typeface="Arial"/>
                <a:cs typeface="Arial"/>
                <a:sym typeface="Arial"/>
              </a:rPr>
              <a:t>Mcanany</a:t>
            </a:r>
            <a:r>
              <a:rPr lang="en-US" sz="700" dirty="0">
                <a:solidFill>
                  <a:srgbClr val="FFFFFF"/>
                </a:solidFill>
                <a:latin typeface="Arial"/>
                <a:ea typeface="Arial"/>
                <a:cs typeface="Arial"/>
                <a:sym typeface="Arial"/>
              </a:rPr>
              <a:t>, P. A., &amp; Murata, S. (2006). The Conservation of Maya Cultural Heritage: Searching for Solutions in a Troubled Region. </a:t>
            </a:r>
            <a:r>
              <a:rPr lang="en-US" sz="700" i="1" dirty="0">
                <a:solidFill>
                  <a:srgbClr val="FFFFFF"/>
                </a:solidFill>
                <a:latin typeface="Arial"/>
                <a:ea typeface="Arial"/>
                <a:cs typeface="Arial"/>
                <a:sym typeface="Arial"/>
              </a:rPr>
              <a:t>Journal of Field Archaeology</a:t>
            </a:r>
            <a:r>
              <a:rPr lang="en-US" sz="700" dirty="0">
                <a:solidFill>
                  <a:srgbClr val="FFFFFF"/>
                </a:solidFill>
                <a:latin typeface="Arial"/>
                <a:ea typeface="Arial"/>
                <a:cs typeface="Arial"/>
                <a:sym typeface="Arial"/>
              </a:rPr>
              <a:t>, 31(4), 425–432. https://doi.org/10.1179/009346906791071846</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Rodríguez-Puente, R., &amp; </a:t>
            </a:r>
            <a:r>
              <a:rPr lang="en-US" sz="700" dirty="0" err="1">
                <a:solidFill>
                  <a:srgbClr val="FFFFFF"/>
                </a:solidFill>
                <a:latin typeface="Arial"/>
                <a:ea typeface="Arial"/>
                <a:cs typeface="Arial"/>
                <a:sym typeface="Arial"/>
              </a:rPr>
              <a:t>Lazo</a:t>
            </a:r>
            <a:r>
              <a:rPr lang="en-US" sz="700" dirty="0">
                <a:solidFill>
                  <a:srgbClr val="FFFFFF"/>
                </a:solidFill>
                <a:latin typeface="Arial"/>
                <a:ea typeface="Arial"/>
                <a:cs typeface="Arial"/>
                <a:sym typeface="Arial"/>
              </a:rPr>
              <a:t>-Cortés, M. S. (2013). Algorithm for shortest path search in Geographic Information Systems by using reduced graphs. </a:t>
            </a:r>
            <a:r>
              <a:rPr lang="en-US" sz="700" i="1" dirty="0" err="1">
                <a:solidFill>
                  <a:srgbClr val="FFFFFF"/>
                </a:solidFill>
                <a:latin typeface="Arial"/>
                <a:ea typeface="Arial"/>
                <a:cs typeface="Arial"/>
                <a:sym typeface="Arial"/>
              </a:rPr>
              <a:t>SpringerPlus</a:t>
            </a:r>
            <a:r>
              <a:rPr lang="en-US" sz="700" dirty="0">
                <a:solidFill>
                  <a:srgbClr val="FFFFFF"/>
                </a:solidFill>
                <a:latin typeface="Arial"/>
                <a:ea typeface="Arial"/>
                <a:cs typeface="Arial"/>
                <a:sym typeface="Arial"/>
              </a:rPr>
              <a:t>, 2(1), 291. https://doi.org/10.1186/2193-1801-2-291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Rose-Greenland, F. (2014). Looters, collectors and a passion for antiquities at the margins of Italian society. </a:t>
            </a:r>
            <a:r>
              <a:rPr lang="en-US" sz="700" i="1" dirty="0">
                <a:solidFill>
                  <a:srgbClr val="FFFFFF"/>
                </a:solidFill>
                <a:latin typeface="Arial"/>
                <a:ea typeface="Arial"/>
                <a:cs typeface="Arial"/>
                <a:sym typeface="Arial"/>
              </a:rPr>
              <a:t>Journal of Modern Italian Studies</a:t>
            </a:r>
            <a:r>
              <a:rPr lang="en-US" sz="700" dirty="0">
                <a:solidFill>
                  <a:srgbClr val="FFFFFF"/>
                </a:solidFill>
                <a:latin typeface="Arial"/>
                <a:ea typeface="Arial"/>
                <a:cs typeface="Arial"/>
                <a:sym typeface="Arial"/>
              </a:rPr>
              <a:t>, 19(5), 570–582. https://doi.org/10.1080/1354571X.2014.962256</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Samuel, S. (2018, March 19). </a:t>
            </a:r>
            <a:r>
              <a:rPr lang="en-US" sz="700" i="1" dirty="0">
                <a:solidFill>
                  <a:srgbClr val="FFFFFF"/>
                </a:solidFill>
                <a:latin typeface="Arial"/>
                <a:ea typeface="Arial"/>
                <a:cs typeface="Arial"/>
                <a:sym typeface="Arial"/>
              </a:rPr>
              <a:t>It’s Disturbingly Easy to Buy Iraq’s Archeological Treasures</a:t>
            </a:r>
            <a:r>
              <a:rPr lang="en-US" sz="700" dirty="0">
                <a:solidFill>
                  <a:srgbClr val="FFFFFF"/>
                </a:solidFill>
                <a:latin typeface="Arial"/>
                <a:ea typeface="Arial"/>
                <a:cs typeface="Arial"/>
                <a:sym typeface="Arial"/>
              </a:rPr>
              <a:t>. Retrieved September 27, 2019, from The Atlantic website: https://www.theatlantic.com/international/archive/2018/03/iraq-war-archeology-invasion/555200/</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Sellers, W. I., Hill, R. A., &amp; Logan, B. S. (2007). An agent-based model of group decision making in baboons. </a:t>
            </a:r>
            <a:r>
              <a:rPr lang="en-US" sz="700" i="1" dirty="0">
                <a:solidFill>
                  <a:srgbClr val="FFFFFF"/>
                </a:solidFill>
                <a:latin typeface="Arial"/>
                <a:ea typeface="Arial"/>
                <a:cs typeface="Arial"/>
                <a:sym typeface="Arial"/>
              </a:rPr>
              <a:t>Philosophical Transactions of the Royal Society B</a:t>
            </a:r>
            <a:r>
              <a:rPr lang="en-US" sz="700" dirty="0">
                <a:solidFill>
                  <a:srgbClr val="FFFFFF"/>
                </a:solidFill>
                <a:latin typeface="Arial"/>
                <a:ea typeface="Arial"/>
                <a:cs typeface="Arial"/>
                <a:sym typeface="Arial"/>
              </a:rPr>
              <a:t>: Biological Sciences, 362(1485), 1699–1710. https://doi.org/10.1098/rstb.2007.2064</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Sørensen</a:t>
            </a:r>
            <a:r>
              <a:rPr lang="en-US" sz="700" dirty="0">
                <a:solidFill>
                  <a:srgbClr val="FFFFFF"/>
                </a:solidFill>
                <a:latin typeface="Arial"/>
                <a:ea typeface="Arial"/>
                <a:cs typeface="Arial"/>
                <a:sym typeface="Arial"/>
              </a:rPr>
              <a:t>, M. L. S., &amp; Viejo-Rose, D. (Eds.). (2015). </a:t>
            </a:r>
            <a:r>
              <a:rPr lang="en-US" sz="700" i="1" dirty="0">
                <a:solidFill>
                  <a:srgbClr val="FFFFFF"/>
                </a:solidFill>
                <a:latin typeface="Arial"/>
                <a:ea typeface="Arial"/>
                <a:cs typeface="Arial"/>
                <a:sym typeface="Arial"/>
              </a:rPr>
              <a:t>War and Cultural Heritage: Biographies of Place</a:t>
            </a:r>
            <a:r>
              <a:rPr lang="en-US" sz="700" dirty="0">
                <a:solidFill>
                  <a:srgbClr val="FFFFFF"/>
                </a:solidFill>
                <a:latin typeface="Arial"/>
                <a:ea typeface="Arial"/>
                <a:cs typeface="Arial"/>
                <a:sym typeface="Arial"/>
              </a:rPr>
              <a:t>. New York, NY: Cambridge University Press.</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Stealing from history: The looting and destruction of Iraqi and Syrian heritage concern us all. (n.d.). Retrieved April 2, 2019, from The National website: https://www.thenational.ae/arts-culture/stealing-from-history-the-looting-and-destruction-of-iraqi-and-syrian-heritage-concern-us-all-1.308011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Sullivan, B. L. (n.d.). </a:t>
            </a:r>
            <a:r>
              <a:rPr lang="en-US" sz="700" i="1" dirty="0">
                <a:solidFill>
                  <a:srgbClr val="FFFFFF"/>
                </a:solidFill>
                <a:latin typeface="Arial"/>
                <a:ea typeface="Arial"/>
                <a:cs typeface="Arial"/>
                <a:sym typeface="Arial"/>
              </a:rPr>
              <a:t>Stolen artifacts finding way into the world’s art markets</a:t>
            </a:r>
            <a:r>
              <a:rPr lang="en-US" sz="700" dirty="0">
                <a:solidFill>
                  <a:srgbClr val="FFFFFF"/>
                </a:solidFill>
                <a:latin typeface="Arial"/>
                <a:ea typeface="Arial"/>
                <a:cs typeface="Arial"/>
                <a:sym typeface="Arial"/>
              </a:rPr>
              <a:t>. Retrieved September 27, 2019, from Baltimoresun.com website: https://www.baltimoresun.com/bal-te.fbi22apr22-story.html</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Swann, S. (2019, May 2). </a:t>
            </a:r>
            <a:r>
              <a:rPr lang="en-US" sz="700" i="1" dirty="0">
                <a:solidFill>
                  <a:srgbClr val="FFFFFF"/>
                </a:solidFill>
                <a:latin typeface="Arial"/>
                <a:ea typeface="Arial"/>
                <a:cs typeface="Arial"/>
                <a:sym typeface="Arial"/>
              </a:rPr>
              <a:t>“Loot-to-order” antiquities sold on Facebook</a:t>
            </a:r>
            <a:r>
              <a:rPr lang="en-US" sz="700" dirty="0">
                <a:solidFill>
                  <a:srgbClr val="FFFFFF"/>
                </a:solidFill>
                <a:latin typeface="Arial"/>
                <a:ea typeface="Arial"/>
                <a:cs typeface="Arial"/>
                <a:sym typeface="Arial"/>
              </a:rPr>
              <a:t>. BBC News. Retrieved from https://www.bbc.com/news/world-middle-east-47628369</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Visconti, A. (n.d.). Professor of Criminal Law, University of Naples II, Italy; Visiting Professor, Queen Mary University of London, UK; ISPAC Deputy Chair and Director. 210.</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Wang, X. Z. (2018). The Comparison of Three Algorithms in Shortest Path Issue. </a:t>
            </a:r>
            <a:r>
              <a:rPr lang="en-US" sz="700" i="1" dirty="0">
                <a:solidFill>
                  <a:srgbClr val="FFFFFF"/>
                </a:solidFill>
                <a:latin typeface="Arial"/>
                <a:ea typeface="Arial"/>
                <a:cs typeface="Arial"/>
                <a:sym typeface="Arial"/>
              </a:rPr>
              <a:t>Journal of Physics</a:t>
            </a:r>
            <a:r>
              <a:rPr lang="en-US" sz="700" dirty="0">
                <a:solidFill>
                  <a:srgbClr val="FFFFFF"/>
                </a:solidFill>
                <a:latin typeface="Arial"/>
                <a:ea typeface="Arial"/>
                <a:cs typeface="Arial"/>
                <a:sym typeface="Arial"/>
              </a:rPr>
              <a:t>: Conference Series, 1087, 022011. https://doi.org/10.1088/1742-6596/1087/2/022011</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Xue</a:t>
            </a:r>
            <a:r>
              <a:rPr lang="en-US" sz="700" dirty="0">
                <a:solidFill>
                  <a:srgbClr val="FFFFFF"/>
                </a:solidFill>
                <a:latin typeface="Arial"/>
                <a:ea typeface="Arial"/>
                <a:cs typeface="Arial"/>
                <a:sym typeface="Arial"/>
              </a:rPr>
              <a:t>, G., Li, Z., Zhu, H., &amp; Liu, Y. (2009). Traffic-Known Urban Vehicular Route Prediction Based on Partial Mobility Patterns. </a:t>
            </a:r>
            <a:r>
              <a:rPr lang="en-US" sz="700" i="1" dirty="0">
                <a:solidFill>
                  <a:srgbClr val="FFFFFF"/>
                </a:solidFill>
                <a:latin typeface="Arial"/>
                <a:ea typeface="Arial"/>
                <a:cs typeface="Arial"/>
                <a:sym typeface="Arial"/>
              </a:rPr>
              <a:t>2009 15th International Conference on Parallel and Distributed Systems</a:t>
            </a:r>
            <a:r>
              <a:rPr lang="en-US" sz="700" dirty="0">
                <a:solidFill>
                  <a:srgbClr val="FFFFFF"/>
                </a:solidFill>
                <a:latin typeface="Arial"/>
                <a:ea typeface="Arial"/>
                <a:cs typeface="Arial"/>
                <a:sym typeface="Arial"/>
              </a:rPr>
              <a:t>, 369–375. https://doi.org/10.1109/ICPADS.2009.129</a:t>
            </a:r>
          </a:p>
          <a:p>
            <a:pPr marL="0" lvl="0" indent="0">
              <a:lnSpc>
                <a:spcPct val="115000"/>
              </a:lnSpc>
              <a:spcBef>
                <a:spcPts val="0"/>
              </a:spcBef>
              <a:buClr>
                <a:schemeClr val="dk1"/>
              </a:buClr>
              <a:buSzPts val="1100"/>
              <a:buNone/>
            </a:pPr>
            <a:endParaRPr lang="en-US" sz="700" dirty="0">
              <a:solidFill>
                <a:srgbClr val="FFFFFF"/>
              </a:solidFill>
              <a:latin typeface="Arial"/>
              <a:ea typeface="Arial"/>
              <a:cs typeface="Arial"/>
              <a:sym typeface="Arial"/>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455499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Backup</a:t>
            </a:r>
            <a:endParaRPr sz="4000" dirty="0">
              <a:solidFill>
                <a:schemeClr val="bg1"/>
              </a:solidFill>
              <a:latin typeface="Helvetica" panose="020B060402020202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393EE726-AD6C-41A3-868E-6E9BED07C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City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67" name="Google Shape;367;p50"/>
          <p:cNvGraphicFramePr/>
          <p:nvPr/>
        </p:nvGraphicFramePr>
        <p:xfrm>
          <a:off x="2223600" y="1429025"/>
          <a:ext cx="7734300" cy="3870800"/>
        </p:xfrm>
        <a:graphic>
          <a:graphicData uri="http://schemas.openxmlformats.org/drawingml/2006/table">
            <a:tbl>
              <a:tblPr>
                <a:noFill/>
              </a:tblPr>
              <a:tblGrid>
                <a:gridCol w="1933575">
                  <a:extLst>
                    <a:ext uri="{9D8B030D-6E8A-4147-A177-3AD203B41FA5}">
                      <a16:colId xmlns:a16="http://schemas.microsoft.com/office/drawing/2014/main" val="20000"/>
                    </a:ext>
                  </a:extLst>
                </a:gridCol>
                <a:gridCol w="1933575">
                  <a:extLst>
                    <a:ext uri="{9D8B030D-6E8A-4147-A177-3AD203B41FA5}">
                      <a16:colId xmlns:a16="http://schemas.microsoft.com/office/drawing/2014/main" val="20001"/>
                    </a:ext>
                  </a:extLst>
                </a:gridCol>
                <a:gridCol w="1933575">
                  <a:extLst>
                    <a:ext uri="{9D8B030D-6E8A-4147-A177-3AD203B41FA5}">
                      <a16:colId xmlns:a16="http://schemas.microsoft.com/office/drawing/2014/main" val="20002"/>
                    </a:ext>
                  </a:extLst>
                </a:gridCol>
                <a:gridCol w="1933575">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Aguascalientes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905908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Valles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184262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Victoria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368317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Fresnillo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231904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Guadalajara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1538374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Shared</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Huetamo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49031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1200"/>
                        </a:spcAft>
                        <a:buNone/>
                      </a:pPr>
                      <a:r>
                        <a:rPr lang="en-US" sz="1200">
                          <a:solidFill>
                            <a:srgbClr val="24292E"/>
                          </a:solidFill>
                        </a:rPr>
                        <a:t>Irapuato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584276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1200"/>
                        </a:spcAft>
                        <a:buNone/>
                      </a:pPr>
                      <a:r>
                        <a:rPr lang="en-US" sz="1200">
                          <a:solidFill>
                            <a:srgbClr val="24292E"/>
                          </a:solidFill>
                        </a:rPr>
                        <a:t>La Piedad</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107696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91317131-C031-4358-BB06-5754C90E3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1"/>
        <p:cNvGrpSpPr/>
        <p:nvPr/>
      </p:nvGrpSpPr>
      <p:grpSpPr>
        <a:xfrm>
          <a:off x="0" y="0"/>
          <a:ext cx="0" cy="0"/>
          <a:chOff x="0" y="0"/>
          <a:chExt cx="0" cy="0"/>
        </a:xfrm>
      </p:grpSpPr>
      <p:sp>
        <p:nvSpPr>
          <p:cNvPr id="372" name="Google Shape;372;p51"/>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City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73" name="Google Shape;373;p51"/>
          <p:cNvGraphicFramePr/>
          <p:nvPr/>
        </p:nvGraphicFramePr>
        <p:xfrm>
          <a:off x="2223600" y="1429025"/>
          <a:ext cx="7734300" cy="3870800"/>
        </p:xfrm>
        <a:graphic>
          <a:graphicData uri="http://schemas.openxmlformats.org/drawingml/2006/table">
            <a:tbl>
              <a:tblPr>
                <a:noFill/>
              </a:tblPr>
              <a:tblGrid>
                <a:gridCol w="1933575">
                  <a:extLst>
                    <a:ext uri="{9D8B030D-6E8A-4147-A177-3AD203B41FA5}">
                      <a16:colId xmlns:a16="http://schemas.microsoft.com/office/drawing/2014/main" val="20000"/>
                    </a:ext>
                  </a:extLst>
                </a:gridCol>
                <a:gridCol w="1933575">
                  <a:extLst>
                    <a:ext uri="{9D8B030D-6E8A-4147-A177-3AD203B41FA5}">
                      <a16:colId xmlns:a16="http://schemas.microsoft.com/office/drawing/2014/main" val="20001"/>
                    </a:ext>
                  </a:extLst>
                </a:gridCol>
                <a:gridCol w="1933575">
                  <a:extLst>
                    <a:ext uri="{9D8B030D-6E8A-4147-A177-3AD203B41FA5}">
                      <a16:colId xmlns:a16="http://schemas.microsoft.com/office/drawing/2014/main" val="20002"/>
                    </a:ext>
                  </a:extLst>
                </a:gridCol>
                <a:gridCol w="1933575">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León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1575400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Linares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89441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Matehuala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102579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Monclova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240033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Monterrey</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1226064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Shared</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Morelia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786782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Nueva Ciudad Guerrero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1200"/>
                        </a:spcAft>
                        <a:buNone/>
                      </a:pPr>
                      <a:r>
                        <a:rPr lang="en-US" sz="1200">
                          <a:solidFill>
                            <a:srgbClr val="24292E"/>
                          </a:solidFill>
                        </a:rPr>
                        <a:t>Nueva Italia de Ruiz</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42605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1200"/>
                        </a:spcAft>
                        <a:buNone/>
                      </a:pPr>
                      <a:r>
                        <a:rPr lang="en-US" sz="1200">
                          <a:solidFill>
                            <a:srgbClr val="24292E"/>
                          </a:solidFill>
                        </a:rPr>
                        <a:t>Nuevo Laredo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432926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0C846A5A-0C25-47D5-9E31-AFA8E6988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7"/>
        <p:cNvGrpSpPr/>
        <p:nvPr/>
      </p:nvGrpSpPr>
      <p:grpSpPr>
        <a:xfrm>
          <a:off x="0" y="0"/>
          <a:ext cx="0" cy="0"/>
          <a:chOff x="0" y="0"/>
          <a:chExt cx="0" cy="0"/>
        </a:xfrm>
      </p:grpSpPr>
      <p:sp>
        <p:nvSpPr>
          <p:cNvPr id="378" name="Google Shape;378;p52"/>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City Information</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379" name="Google Shape;379;p52"/>
          <p:cNvGraphicFramePr/>
          <p:nvPr/>
        </p:nvGraphicFramePr>
        <p:xfrm>
          <a:off x="2223600" y="1429025"/>
          <a:ext cx="7734300" cy="3870800"/>
        </p:xfrm>
        <a:graphic>
          <a:graphicData uri="http://schemas.openxmlformats.org/drawingml/2006/table">
            <a:tbl>
              <a:tblPr>
                <a:noFill/>
              </a:tblPr>
              <a:tblGrid>
                <a:gridCol w="1933575">
                  <a:extLst>
                    <a:ext uri="{9D8B030D-6E8A-4147-A177-3AD203B41FA5}">
                      <a16:colId xmlns:a16="http://schemas.microsoft.com/office/drawing/2014/main" val="20000"/>
                    </a:ext>
                  </a:extLst>
                </a:gridCol>
                <a:gridCol w="1933575">
                  <a:extLst>
                    <a:ext uri="{9D8B030D-6E8A-4147-A177-3AD203B41FA5}">
                      <a16:colId xmlns:a16="http://schemas.microsoft.com/office/drawing/2014/main" val="20001"/>
                    </a:ext>
                  </a:extLst>
                </a:gridCol>
                <a:gridCol w="1933575">
                  <a:extLst>
                    <a:ext uri="{9D8B030D-6E8A-4147-A177-3AD203B41FA5}">
                      <a16:colId xmlns:a16="http://schemas.microsoft.com/office/drawing/2014/main" val="20002"/>
                    </a:ext>
                  </a:extLst>
                </a:gridCol>
                <a:gridCol w="1933575">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Pátzcuaro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95335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Piedras Negras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168297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Reynosa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30.9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718857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Rioverde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Sabinas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69718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Sabinas Hidalgo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38888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Saltillo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825244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Juan de los Lagos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74932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Juan del Río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280960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EA234A6B-35A4-4870-AB6B-B71222490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64;p35">
            <a:extLst>
              <a:ext uri="{FF2B5EF4-FFF2-40B4-BE49-F238E27FC236}">
                <a16:creationId xmlns:a16="http://schemas.microsoft.com/office/drawing/2014/main" id="{5BDF8DCA-1F75-4EA9-B2FF-F0913E15CE58}"/>
              </a:ext>
            </a:extLst>
          </p:cNvPr>
          <p:cNvPicPr preferRelativeResize="0"/>
          <p:nvPr/>
        </p:nvPicPr>
        <p:blipFill>
          <a:blip r:embed="rId6">
            <a:alphaModFix/>
          </a:blip>
          <a:stretch>
            <a:fillRect/>
          </a:stretch>
        </p:blipFill>
        <p:spPr>
          <a:xfrm>
            <a:off x="1700963" y="1722767"/>
            <a:ext cx="8790075" cy="4185665"/>
          </a:xfrm>
          <a:prstGeom prst="rect">
            <a:avLst/>
          </a:prstGeom>
          <a:noFill/>
          <a:ln w="28575">
            <a:solidFill>
              <a:schemeClr val="accent4"/>
            </a:solidFill>
          </a:ln>
        </p:spPr>
      </p:pic>
      <p:pic>
        <p:nvPicPr>
          <p:cNvPr id="4" name="Audio 3">
            <a:hlinkClick r:id="" action="ppaction://media"/>
            <a:extLst>
              <a:ext uri="{FF2B5EF4-FFF2-40B4-BE49-F238E27FC236}">
                <a16:creationId xmlns:a16="http://schemas.microsoft.com/office/drawing/2014/main" id="{338F3CF9-D446-4DA6-94AC-57119829C0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1545580"/>
      </p:ext>
    </p:extLst>
  </p:cSld>
  <p:clrMapOvr>
    <a:masterClrMapping/>
  </p:clrMapOvr>
  <mc:AlternateContent xmlns:mc="http://schemas.openxmlformats.org/markup-compatibility/2006" xmlns:p14="http://schemas.microsoft.com/office/powerpoint/2010/main">
    <mc:Choice Requires="p14">
      <p:transition spd="slow" p14:dur="2000" advTm="16613"/>
    </mc:Choice>
    <mc:Fallback xmlns="">
      <p:transition spd="slow" advTm="16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3"/>
        <p:cNvGrpSpPr/>
        <p:nvPr/>
      </p:nvGrpSpPr>
      <p:grpSpPr>
        <a:xfrm>
          <a:off x="0" y="0"/>
          <a:ext cx="0" cy="0"/>
          <a:chOff x="0" y="0"/>
          <a:chExt cx="0" cy="0"/>
        </a:xfrm>
      </p:grpSpPr>
      <p:sp>
        <p:nvSpPr>
          <p:cNvPr id="384" name="Google Shape;384;p53"/>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City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85" name="Google Shape;385;p53"/>
          <p:cNvGraphicFramePr/>
          <p:nvPr/>
        </p:nvGraphicFramePr>
        <p:xfrm>
          <a:off x="2223600" y="1429025"/>
          <a:ext cx="7734300" cy="3078400"/>
        </p:xfrm>
        <a:graphic>
          <a:graphicData uri="http://schemas.openxmlformats.org/drawingml/2006/table">
            <a:tbl>
              <a:tblPr>
                <a:noFill/>
              </a:tblPr>
              <a:tblGrid>
                <a:gridCol w="1933575">
                  <a:extLst>
                    <a:ext uri="{9D8B030D-6E8A-4147-A177-3AD203B41FA5}">
                      <a16:colId xmlns:a16="http://schemas.microsoft.com/office/drawing/2014/main" val="20000"/>
                    </a:ext>
                  </a:extLst>
                </a:gridCol>
                <a:gridCol w="1933575">
                  <a:extLst>
                    <a:ext uri="{9D8B030D-6E8A-4147-A177-3AD203B41FA5}">
                      <a16:colId xmlns:a16="http://schemas.microsoft.com/office/drawing/2014/main" val="20001"/>
                    </a:ext>
                  </a:extLst>
                </a:gridCol>
                <a:gridCol w="1933575">
                  <a:extLst>
                    <a:ext uri="{9D8B030D-6E8A-4147-A177-3AD203B41FA5}">
                      <a16:colId xmlns:a16="http://schemas.microsoft.com/office/drawing/2014/main" val="20002"/>
                    </a:ext>
                  </a:extLst>
                </a:gridCol>
                <a:gridCol w="1933575">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Tiburcio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548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Torreón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723100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Sinaloa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Uruapan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348643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Zacatecas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148752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Zamora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200205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Zihuatanejo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132894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2B84A8C7-9773-43F1-9DDD-F2F52A8E7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9"/>
        <p:cNvGrpSpPr/>
        <p:nvPr/>
      </p:nvGrpSpPr>
      <p:grpSpPr>
        <a:xfrm>
          <a:off x="0" y="0"/>
          <a:ext cx="0" cy="0"/>
          <a:chOff x="0" y="0"/>
          <a:chExt cx="0" cy="0"/>
        </a:xfrm>
      </p:grpSpPr>
      <p:sp>
        <p:nvSpPr>
          <p:cNvPr id="390" name="Google Shape;390;p54"/>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dirty="0">
                <a:solidFill>
                  <a:schemeClr val="bg1"/>
                </a:solidFill>
                <a:latin typeface="Helvetica" panose="020B0604020202020204" pitchFamily="34" charset="0"/>
                <a:cs typeface="Helvetica" panose="020B0604020202020204" pitchFamily="34" charset="0"/>
              </a:rPr>
              <a:t>Route </a:t>
            </a:r>
            <a:r>
              <a:rPr lang="en-US" sz="4000" dirty="0">
                <a:solidFill>
                  <a:schemeClr val="bg1"/>
                </a:solidFill>
                <a:latin typeface="Helvetica" panose="020B0604020202020204" pitchFamily="34" charset="0"/>
                <a:cs typeface="Helvetica" panose="020B0604020202020204" pitchFamily="34" charset="0"/>
              </a:rPr>
              <a:t>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91" name="Google Shape;391;p54"/>
          <p:cNvGraphicFramePr/>
          <p:nvPr/>
        </p:nvGraphicFramePr>
        <p:xfrm>
          <a:off x="913800" y="1429025"/>
          <a:ext cx="10253850" cy="3879686"/>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Zihuatanejo to Huetamo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75.9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49031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Zihuatanejo to Nueva Italia de Ruiz</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97.4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42605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Nueva Italia de Ruiz to Uruapan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25.3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348643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Huetamo to Morelia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786782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Uruapan to Pátzcuaro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35.5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95335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Pátzcuaro to Morelia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27.6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786782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Morelia to San Juan del Río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280960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D44355FC-54DA-498E-AA5E-5C3775EE0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95"/>
        <p:cNvGrpSpPr/>
        <p:nvPr/>
      </p:nvGrpSpPr>
      <p:grpSpPr>
        <a:xfrm>
          <a:off x="0" y="0"/>
          <a:ext cx="0" cy="0"/>
          <a:chOff x="0" y="0"/>
          <a:chExt cx="0" cy="0"/>
        </a:xfrm>
      </p:grpSpPr>
      <p:sp>
        <p:nvSpPr>
          <p:cNvPr id="396" name="Google Shape;396;p55"/>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397" name="Google Shape;397;p55"/>
          <p:cNvGraphicFramePr/>
          <p:nvPr/>
        </p:nvGraphicFramePr>
        <p:xfrm>
          <a:off x="913800" y="1429025"/>
          <a:ext cx="10253850" cy="3592324"/>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Morelia to 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57.3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Morelia to Irapuato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65.8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86.6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584276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Celaya to Irapuato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584276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Irapuato to 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del Río to 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49.9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65.6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Celaya to San Juan del Río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49.9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65.6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280960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Pátzcuaro to La Piedad</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107696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46ED1977-9663-4F1E-8013-86E44A901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1"/>
        <p:cNvGrpSpPr/>
        <p:nvPr/>
      </p:nvGrpSpPr>
      <p:grpSpPr>
        <a:xfrm>
          <a:off x="0" y="0"/>
          <a:ext cx="0" cy="0"/>
          <a:chOff x="0" y="0"/>
          <a:chExt cx="0" cy="0"/>
        </a:xfrm>
      </p:grpSpPr>
      <p:sp>
        <p:nvSpPr>
          <p:cNvPr id="402" name="Google Shape;402;p56"/>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03" name="Google Shape;403;p56"/>
          <p:cNvGraphicFramePr/>
          <p:nvPr/>
        </p:nvGraphicFramePr>
        <p:xfrm>
          <a:off x="913800" y="1429025"/>
          <a:ext cx="10253850" cy="3486643"/>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Uruapan to Zamora</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40.9</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64.9</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62.9</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200205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Zamora to La Piedad</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25.6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32.7</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22.3</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107696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La Piedad to Irapuato</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46.9</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61.5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584276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Zamora to Guadalajara</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104.0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1538374</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La Piedad to Guadalajara</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83.8</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1538374</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La Piedad to León</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56.4</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69.6</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1575400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Irapuato to León</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38.8</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43.1</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26.5</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1575400</a:t>
                      </a:r>
                      <a:endParaRPr sz="1200">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D5647D16-9684-4A42-9471-40938508A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7"/>
        <p:cNvGrpSpPr/>
        <p:nvPr/>
      </p:nvGrpSpPr>
      <p:grpSpPr>
        <a:xfrm>
          <a:off x="0" y="0"/>
          <a:ext cx="0" cy="0"/>
          <a:chOff x="0" y="0"/>
          <a:chExt cx="0" cy="0"/>
        </a:xfrm>
      </p:grpSpPr>
      <p:sp>
        <p:nvSpPr>
          <p:cNvPr id="408" name="Google Shape;408;p57"/>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dirty="0">
                <a:solidFill>
                  <a:schemeClr val="bg1"/>
                </a:solidFill>
                <a:latin typeface="Helvetica" panose="020B0604020202020204" pitchFamily="34" charset="0"/>
                <a:cs typeface="Helvetica" panose="020B0604020202020204" pitchFamily="34" charset="0"/>
              </a:rPr>
              <a:t>Route Information</a:t>
            </a:r>
            <a:endParaRPr dirty="0">
              <a:solidFill>
                <a:schemeClr val="bg1"/>
              </a:solidFill>
              <a:latin typeface="Helvetica" panose="020B0604020202020204" pitchFamily="34" charset="0"/>
              <a:cs typeface="Helvetica" panose="020B0604020202020204" pitchFamily="34" charset="0"/>
            </a:endParaRPr>
          </a:p>
        </p:txBody>
      </p:sp>
      <p:graphicFrame>
        <p:nvGraphicFramePr>
          <p:cNvPr id="409" name="Google Shape;409;p57"/>
          <p:cNvGraphicFramePr/>
          <p:nvPr/>
        </p:nvGraphicFramePr>
        <p:xfrm>
          <a:off x="913800" y="1429025"/>
          <a:ext cx="10253850" cy="3829879"/>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del Río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134.0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Celaya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Irapuato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León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Guadalajara to San Juan de los Lagos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70.3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89.2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74932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Juan de los Lagos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D74026C0-69C7-4200-87C5-67B563651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sp>
        <p:nvSpPr>
          <p:cNvPr id="414" name="Google Shape;414;p58"/>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15" name="Google Shape;415;p58"/>
          <p:cNvGraphicFramePr/>
          <p:nvPr/>
        </p:nvGraphicFramePr>
        <p:xfrm>
          <a:off x="913800" y="1429025"/>
          <a:ext cx="10253850" cy="3619567"/>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León to San Juan de los Lagos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50.6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74932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 los Lagos to León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50.6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26.5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1575400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del Río to Rioverde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255.0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Rioverde to San Luis Potosí</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854014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Luis Potosí to Rioverde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Juan del Río to Ciudad Valles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184262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AABBF203-92D3-4A92-AD41-3197BB1EF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9"/>
        <p:cNvGrpSpPr/>
        <p:nvPr/>
      </p:nvGrpSpPr>
      <p:grpSpPr>
        <a:xfrm>
          <a:off x="0" y="0"/>
          <a:ext cx="0" cy="0"/>
          <a:chOff x="0" y="0"/>
          <a:chExt cx="0" cy="0"/>
        </a:xfrm>
      </p:grpSpPr>
      <p:sp>
        <p:nvSpPr>
          <p:cNvPr id="420" name="Google Shape;420;p59"/>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Route Information</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421" name="Google Shape;421;p59"/>
          <p:cNvGraphicFramePr/>
          <p:nvPr/>
        </p:nvGraphicFramePr>
        <p:xfrm>
          <a:off x="913800" y="1429025"/>
          <a:ext cx="10253850" cy="3619567"/>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Rioverde to Ciudad Valles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75.8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184262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Valles to Rioverde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75.8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100293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Valles to Matehuala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102579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Luis Potosí to Matehuala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102579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Ciudad Valles to Ciudad Victoria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368317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Ciudad Victoria to Linares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80.2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89441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D0514EB5-9616-49E2-8A30-5AF87A4DA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25"/>
        <p:cNvGrpSpPr/>
        <p:nvPr/>
      </p:nvGrpSpPr>
      <p:grpSpPr>
        <a:xfrm>
          <a:off x="0" y="0"/>
          <a:ext cx="0" cy="0"/>
          <a:chOff x="0" y="0"/>
          <a:chExt cx="0" cy="0"/>
        </a:xfrm>
      </p:grpSpPr>
      <p:sp>
        <p:nvSpPr>
          <p:cNvPr id="426" name="Google Shape;426;p60"/>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Route Information</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427" name="Google Shape;427;p60"/>
          <p:cNvGraphicFramePr/>
          <p:nvPr/>
        </p:nvGraphicFramePr>
        <p:xfrm>
          <a:off x="913800" y="1429025"/>
          <a:ext cx="10253850" cy="3557717"/>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Matehuala to Linares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104.0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89441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Linares to Monterrey</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72.7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80.9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1226064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Monterrey to Sabinas Hidalgo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64.8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38888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Sabinas Hidalgo to Nuevo Laredo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77.7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432926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Monterrey to Nueva Ciudad Guerrero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Nueva Ciudad Guerrero to Nuevo Laredo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66.1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78.1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432926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33E34A1E-3EB1-45C8-BF0B-F9491E7C0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31"/>
        <p:cNvGrpSpPr/>
        <p:nvPr/>
      </p:nvGrpSpPr>
      <p:grpSpPr>
        <a:xfrm>
          <a:off x="0" y="0"/>
          <a:ext cx="0" cy="0"/>
          <a:chOff x="0" y="0"/>
          <a:chExt cx="0" cy="0"/>
        </a:xfrm>
      </p:grpSpPr>
      <p:sp>
        <p:nvSpPr>
          <p:cNvPr id="432" name="Google Shape;432;p61"/>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33" name="Google Shape;433;p61"/>
          <p:cNvGraphicFramePr/>
          <p:nvPr/>
        </p:nvGraphicFramePr>
        <p:xfrm>
          <a:off x="913800" y="1429025"/>
          <a:ext cx="10253850" cy="3829879"/>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Monterrey to Reynosa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30.9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718857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Reynosa to Nueva Ciudad Guerrero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62.7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5371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Guadalajara to Aguascalientes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905908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Juan de los Lagos to Aguascalientes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41.9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905908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Aguascalientes to Zacatecas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57.2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148752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Guadalajara to Zacatecas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199.0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148752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7DAF6F56-C75A-48E3-B62D-CF307F0BD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37"/>
        <p:cNvGrpSpPr/>
        <p:nvPr/>
      </p:nvGrpSpPr>
      <p:grpSpPr>
        <a:xfrm>
          <a:off x="0" y="0"/>
          <a:ext cx="0" cy="0"/>
          <a:chOff x="0" y="0"/>
          <a:chExt cx="0" cy="0"/>
        </a:xfrm>
      </p:grpSpPr>
      <p:sp>
        <p:nvSpPr>
          <p:cNvPr id="438" name="Google Shape;438;p62"/>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39" name="Google Shape;439;p62"/>
          <p:cNvGraphicFramePr/>
          <p:nvPr/>
        </p:nvGraphicFramePr>
        <p:xfrm>
          <a:off x="913800" y="1429025"/>
          <a:ext cx="10253850" cy="3619567"/>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San Luis Potosí to Zacatecas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36.3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148752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Guadalajara to Fresnillo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217.0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231904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Zacatecas to Fresnillo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37.8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231904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Zacatecas to San Tiburcio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548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Matehuala to San Tiburcio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63.6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73.9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548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San Tiburcio to Saltillo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92.3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825244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69F480CE-2D02-4945-9F4C-D4577301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Exploratory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272955" y="1166364"/>
            <a:ext cx="11062610" cy="5216852"/>
          </a:xfrm>
        </p:spPr>
        <p:txBody>
          <a:bodyPr/>
          <a:lstStyle/>
          <a:p>
            <a:pPr marL="0" lvl="0" indent="0">
              <a:spcBef>
                <a:spcPts val="0"/>
              </a:spcBef>
              <a:buNone/>
            </a:pPr>
            <a:r>
              <a:rPr lang="en-US" sz="2300" dirty="0">
                <a:solidFill>
                  <a:srgbClr val="FFFFFF"/>
                </a:solidFill>
              </a:rPr>
              <a:t>Topics will span:</a:t>
            </a:r>
          </a:p>
          <a:p>
            <a:pPr marL="914400" lvl="0" indent="-317500">
              <a:spcBef>
                <a:spcPts val="0"/>
              </a:spcBef>
              <a:buClr>
                <a:srgbClr val="FFFFFF"/>
              </a:buClr>
              <a:buSzPts val="1400"/>
              <a:buChar char="●"/>
            </a:pPr>
            <a:r>
              <a:rPr lang="en-US" sz="2100" dirty="0">
                <a:solidFill>
                  <a:srgbClr val="FFFFFF"/>
                </a:solidFill>
              </a:rPr>
              <a:t>Extortion and solicitation</a:t>
            </a:r>
          </a:p>
          <a:p>
            <a:pPr marL="914400" lvl="0" indent="-317500">
              <a:spcBef>
                <a:spcPts val="0"/>
              </a:spcBef>
              <a:buClr>
                <a:srgbClr val="FFFFFF"/>
              </a:buClr>
              <a:buSzPts val="1400"/>
              <a:buChar char="●"/>
            </a:pPr>
            <a:r>
              <a:rPr lang="en-US" sz="2100" dirty="0">
                <a:solidFill>
                  <a:srgbClr val="FFFFFF"/>
                </a:solidFill>
              </a:rPr>
              <a:t>Corruption</a:t>
            </a:r>
          </a:p>
          <a:p>
            <a:pPr marL="914400" lvl="0" indent="-317500">
              <a:spcBef>
                <a:spcPts val="0"/>
              </a:spcBef>
              <a:buClr>
                <a:srgbClr val="FFFFFF"/>
              </a:buClr>
              <a:buSzPts val="1400"/>
              <a:buChar char="●"/>
            </a:pPr>
            <a:r>
              <a:rPr lang="en-US" sz="2100" dirty="0">
                <a:solidFill>
                  <a:srgbClr val="FFFFFF"/>
                </a:solidFill>
              </a:rPr>
              <a:t>Illegal activity passing through customs</a:t>
            </a:r>
          </a:p>
          <a:p>
            <a:pPr marL="914400" lvl="0" indent="-317500">
              <a:spcBef>
                <a:spcPts val="0"/>
              </a:spcBef>
              <a:buClr>
                <a:srgbClr val="FFFFFF"/>
              </a:buClr>
              <a:buSzPts val="1400"/>
              <a:buChar char="●"/>
            </a:pPr>
            <a:r>
              <a:rPr lang="en-US" sz="2100" dirty="0">
                <a:solidFill>
                  <a:srgbClr val="FFFFFF"/>
                </a:solidFill>
              </a:rPr>
              <a:t>Demographics of respondents</a:t>
            </a:r>
          </a:p>
          <a:p>
            <a:pPr marL="914400" lvl="0" indent="-317500">
              <a:spcBef>
                <a:spcPts val="0"/>
              </a:spcBef>
              <a:buClr>
                <a:srgbClr val="FFFFFF"/>
              </a:buClr>
              <a:buSzPts val="1400"/>
              <a:buChar char="●"/>
            </a:pPr>
            <a:r>
              <a:rPr lang="en-US" sz="2100" dirty="0">
                <a:solidFill>
                  <a:srgbClr val="FFFFFF"/>
                </a:solidFill>
              </a:rPr>
              <a:t>Regional Conflicts</a:t>
            </a:r>
          </a:p>
          <a:p>
            <a:pPr marL="0" lvl="0" indent="0">
              <a:spcBef>
                <a:spcPts val="0"/>
              </a:spcBef>
              <a:buNone/>
            </a:pPr>
            <a:endParaRPr lang="en-US" sz="2300" dirty="0">
              <a:solidFill>
                <a:srgbClr val="FFFFFF"/>
              </a:solidFill>
            </a:endParaRPr>
          </a:p>
          <a:p>
            <a:pPr marL="0" lvl="0" indent="0">
              <a:spcBef>
                <a:spcPts val="0"/>
              </a:spcBef>
              <a:buNone/>
            </a:pPr>
            <a:r>
              <a:rPr lang="en-US" sz="2300" dirty="0">
                <a:solidFill>
                  <a:srgbClr val="FFFFFF"/>
                </a:solidFill>
              </a:rPr>
              <a:t>Purpose:</a:t>
            </a:r>
          </a:p>
          <a:p>
            <a:pPr marL="800100" lvl="1">
              <a:spcBef>
                <a:spcPts val="0"/>
              </a:spcBef>
            </a:pPr>
            <a:r>
              <a:rPr lang="en-US" sz="2100" dirty="0">
                <a:solidFill>
                  <a:srgbClr val="FFFFFF"/>
                </a:solidFill>
              </a:rPr>
              <a:t>Collect local  information to improve our understanding of how trafficking 	may be influenced by conditions in the MENA region</a:t>
            </a:r>
          </a:p>
          <a:p>
            <a:pPr marL="0" lvl="0" indent="0">
              <a:spcBef>
                <a:spcPts val="0"/>
              </a:spcBef>
              <a:buNone/>
            </a:pPr>
            <a:endParaRPr lang="en-US" sz="2300" dirty="0">
              <a:solidFill>
                <a:srgbClr val="FFFFFF"/>
              </a:solidFill>
            </a:endParaRPr>
          </a:p>
          <a:p>
            <a:pPr marL="0" lvl="0" indent="0">
              <a:spcBef>
                <a:spcPts val="0"/>
              </a:spcBef>
              <a:buNone/>
            </a:pPr>
            <a:r>
              <a:rPr lang="en-US" sz="2300" dirty="0">
                <a:solidFill>
                  <a:srgbClr val="FFFFFF"/>
                </a:solidFill>
              </a:rPr>
              <a:t>Participants:</a:t>
            </a:r>
          </a:p>
          <a:p>
            <a:pPr marL="800100" lvl="1">
              <a:spcBef>
                <a:spcPts val="0"/>
              </a:spcBef>
            </a:pPr>
            <a:r>
              <a:rPr lang="en-US" sz="2100" dirty="0">
                <a:solidFill>
                  <a:srgbClr val="FFFFFF"/>
                </a:solidFill>
              </a:rPr>
              <a:t>Individuals who live in the Middle East and Africa</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Audio 5">
            <a:hlinkClick r:id="" action="ppaction://media"/>
            <a:extLst>
              <a:ext uri="{FF2B5EF4-FFF2-40B4-BE49-F238E27FC236}">
                <a16:creationId xmlns:a16="http://schemas.microsoft.com/office/drawing/2014/main" id="{E272A440-67D6-47B9-8157-32DDB697FF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24544123"/>
      </p:ext>
    </p:extLst>
  </p:cSld>
  <p:clrMapOvr>
    <a:masterClrMapping/>
  </p:clrMapOvr>
  <mc:AlternateContent xmlns:mc="http://schemas.openxmlformats.org/markup-compatibility/2006" xmlns:p14="http://schemas.microsoft.com/office/powerpoint/2010/main">
    <mc:Choice Requires="p14">
      <p:transition spd="slow" p14:dur="2000" advTm="26301"/>
    </mc:Choice>
    <mc:Fallback xmlns="">
      <p:transition spd="slow" advTm="26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3"/>
        <p:cNvGrpSpPr/>
        <p:nvPr/>
      </p:nvGrpSpPr>
      <p:grpSpPr>
        <a:xfrm>
          <a:off x="0" y="0"/>
          <a:ext cx="0" cy="0"/>
          <a:chOff x="0" y="0"/>
          <a:chExt cx="0" cy="0"/>
        </a:xfrm>
      </p:grpSpPr>
      <p:sp>
        <p:nvSpPr>
          <p:cNvPr id="444" name="Google Shape;444;p63"/>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45" name="Google Shape;445;p63"/>
          <p:cNvGraphicFramePr/>
          <p:nvPr/>
        </p:nvGraphicFramePr>
        <p:xfrm>
          <a:off x="913800" y="1429025"/>
          <a:ext cx="10253850" cy="3731562"/>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Matehuala to Saltillo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158.0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825244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Saltillo to Monterrey</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54.2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17.1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1226064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Fresnillo to Torreón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205.0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723100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US" sz="1200">
                          <a:solidFill>
                            <a:srgbClr val="24292E"/>
                          </a:solidFill>
                        </a:rPr>
                        <a:t>Saltillo to Torreón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723100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1200"/>
                        </a:spcAft>
                        <a:buNone/>
                      </a:pPr>
                      <a:r>
                        <a:rPr lang="en-US" sz="1200">
                          <a:solidFill>
                            <a:srgbClr val="24292E"/>
                          </a:solidFill>
                        </a:rPr>
                        <a:t>Torreón to Saltillo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149.0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157.0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3.2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825244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1200"/>
                        </a:spcAft>
                        <a:buNone/>
                      </a:pPr>
                      <a:r>
                        <a:rPr lang="en-US" sz="1200">
                          <a:solidFill>
                            <a:srgbClr val="24292E"/>
                          </a:solidFill>
                        </a:rPr>
                        <a:t>Torreón to Monclova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229.0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240033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1200"/>
                        </a:spcAft>
                        <a:buNone/>
                      </a:pPr>
                      <a:r>
                        <a:rPr lang="en-US" sz="1200">
                          <a:solidFill>
                            <a:srgbClr val="24292E"/>
                          </a:solidFill>
                        </a:rPr>
                        <a:t>Saltillo to Monclova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106.0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123.0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240033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1200"/>
                        </a:spcAft>
                        <a:buNone/>
                      </a:pPr>
                      <a:r>
                        <a:rPr lang="en-US" sz="1200">
                          <a:solidFill>
                            <a:srgbClr val="24292E"/>
                          </a:solidFill>
                        </a:rPr>
                        <a:t>Monterrey to Monclova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121.0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240033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pic>
        <p:nvPicPr>
          <p:cNvPr id="4" name="Picture 3">
            <a:extLst>
              <a:ext uri="{FF2B5EF4-FFF2-40B4-BE49-F238E27FC236}">
                <a16:creationId xmlns:a16="http://schemas.microsoft.com/office/drawing/2014/main" id="{7319DCF7-707A-45CE-86B9-40C86C7FB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9"/>
        <p:cNvGrpSpPr/>
        <p:nvPr/>
      </p:nvGrpSpPr>
      <p:grpSpPr>
        <a:xfrm>
          <a:off x="0" y="0"/>
          <a:ext cx="0" cy="0"/>
          <a:chOff x="0" y="0"/>
          <a:chExt cx="0" cy="0"/>
        </a:xfrm>
      </p:grpSpPr>
      <p:sp>
        <p:nvSpPr>
          <p:cNvPr id="450" name="Google Shape;450;p64"/>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Information</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51" name="Google Shape;451;p64"/>
          <p:cNvGraphicFramePr/>
          <p:nvPr/>
        </p:nvGraphicFramePr>
        <p:xfrm>
          <a:off x="913800" y="1429025"/>
          <a:ext cx="10253850" cy="1932243"/>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gridCol w="1708975">
                  <a:extLst>
                    <a:ext uri="{9D8B030D-6E8A-4147-A177-3AD203B41FA5}">
                      <a16:colId xmlns:a16="http://schemas.microsoft.com/office/drawing/2014/main" val="20003"/>
                    </a:ext>
                  </a:extLst>
                </a:gridCol>
                <a:gridCol w="1708975">
                  <a:extLst>
                    <a:ext uri="{9D8B030D-6E8A-4147-A177-3AD203B41FA5}">
                      <a16:colId xmlns:a16="http://schemas.microsoft.com/office/drawing/2014/main" val="20004"/>
                    </a:ext>
                  </a:extLst>
                </a:gridCol>
                <a:gridCol w="1708975">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US" sz="1200">
                          <a:solidFill>
                            <a:srgbClr val="24292E"/>
                          </a:solidFill>
                        </a:rPr>
                        <a:t>Monclova to Sabinas</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67.0</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71.4</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2.9</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69718</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US" sz="1200">
                          <a:solidFill>
                            <a:srgbClr val="24292E"/>
                          </a:solidFill>
                        </a:rPr>
                        <a:t>Sabinas to Piedras Negras</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63.8</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75.6</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1.2</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7.1</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168297</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US" sz="1200">
                          <a:solidFill>
                            <a:srgbClr val="24292E"/>
                          </a:solidFill>
                        </a:rPr>
                        <a:t>Piedras Negras to Nuevo Laredo</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103.0</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110.0</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1.1</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15.2</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1200"/>
                        </a:spcAft>
                        <a:buNone/>
                      </a:pPr>
                      <a:r>
                        <a:rPr lang="en-US" sz="1200">
                          <a:solidFill>
                            <a:srgbClr val="24292E"/>
                          </a:solidFill>
                        </a:rPr>
                        <a:t>432926</a:t>
                      </a:r>
                      <a:endParaRPr sz="1200">
                        <a:solidFill>
                          <a:srgbClr val="24292E"/>
                        </a:solidFill>
                      </a:endParaRPr>
                    </a:p>
                  </a:txBody>
                  <a:tcPr marL="123825" marR="123825" marT="57150" marB="5715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BF0AEA0A-04BC-495C-8FEF-EAA1CF9EE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55"/>
        <p:cNvGrpSpPr/>
        <p:nvPr/>
      </p:nvGrpSpPr>
      <p:grpSpPr>
        <a:xfrm>
          <a:off x="0" y="0"/>
          <a:ext cx="0" cy="0"/>
          <a:chOff x="0" y="0"/>
          <a:chExt cx="0" cy="0"/>
        </a:xfrm>
      </p:grpSpPr>
      <p:sp>
        <p:nvSpPr>
          <p:cNvPr id="456" name="Google Shape;456;p65"/>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Survey Results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57" name="Google Shape;457;p65"/>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Distance to Next Destination</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5</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5</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4</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3.86</a:t>
                      </a:r>
                      <a:endParaRPr sz="1200" b="1">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Low</a:t>
                      </a:r>
                      <a:endParaRPr sz="1200" b="1">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2.43</a:t>
                      </a:r>
                      <a:endParaRPr sz="1200" b="1">
                        <a:solidFill>
                          <a:srgbClr val="24292E"/>
                        </a:solidFill>
                      </a:endParaRPr>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E33A777C-C83B-4489-BE8D-A2BEACD03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61"/>
        <p:cNvGrpSpPr/>
        <p:nvPr/>
      </p:nvGrpSpPr>
      <p:grpSpPr>
        <a:xfrm>
          <a:off x="0" y="0"/>
          <a:ext cx="0" cy="0"/>
          <a:chOff x="0" y="0"/>
          <a:chExt cx="0" cy="0"/>
        </a:xfrm>
      </p:grpSpPr>
      <p:sp>
        <p:nvSpPr>
          <p:cNvPr id="462" name="Google Shape;462;p66"/>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Survey Results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63" name="Google Shape;463;p66"/>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Crime Rate</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Both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3.14</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High</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3.14</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B3B1B614-717B-41C4-A3BD-0F5050488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67"/>
        <p:cNvGrpSpPr/>
        <p:nvPr/>
      </p:nvGrpSpPr>
      <p:grpSpPr>
        <a:xfrm>
          <a:off x="0" y="0"/>
          <a:ext cx="0" cy="0"/>
          <a:chOff x="0" y="0"/>
          <a:chExt cx="0" cy="0"/>
        </a:xfrm>
      </p:grpSpPr>
      <p:sp>
        <p:nvSpPr>
          <p:cNvPr id="468" name="Google Shape;468;p67"/>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Survey Results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69" name="Google Shape;469;p67"/>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Population Density</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2.86</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Low</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3.71</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4412EDE1-3E7D-4469-A205-D0BC96A7B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73"/>
        <p:cNvGrpSpPr/>
        <p:nvPr/>
      </p:nvGrpSpPr>
      <p:grpSpPr>
        <a:xfrm>
          <a:off x="0" y="0"/>
          <a:ext cx="0" cy="0"/>
          <a:chOff x="0" y="0"/>
          <a:chExt cx="0" cy="0"/>
        </a:xfrm>
      </p:grpSpPr>
      <p:sp>
        <p:nvSpPr>
          <p:cNvPr id="474" name="Google Shape;474;p68"/>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Survey Results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75" name="Google Shape;475;p68"/>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Presence of Competing Gangs</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DNA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4.71</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Low</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1.86</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E0FD2896-A252-4098-B561-4B6578346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79"/>
        <p:cNvGrpSpPr/>
        <p:nvPr/>
      </p:nvGrpSpPr>
      <p:grpSpPr>
        <a:xfrm>
          <a:off x="0" y="0"/>
          <a:ext cx="0" cy="0"/>
          <a:chOff x="0" y="0"/>
          <a:chExt cx="0" cy="0"/>
        </a:xfrm>
      </p:grpSpPr>
      <p:sp>
        <p:nvSpPr>
          <p:cNvPr id="480" name="Google Shape;480;p69"/>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Survey Results</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481" name="Google Shape;481;p69"/>
          <p:cNvGraphicFramePr/>
          <p:nvPr/>
        </p:nvGraphicFramePr>
        <p:xfrm>
          <a:off x="3447450" y="1495425"/>
          <a:ext cx="5126925" cy="3810000"/>
        </p:xfrm>
        <a:graphic>
          <a:graphicData uri="http://schemas.openxmlformats.org/drawingml/2006/table">
            <a:tbl>
              <a:tblPr>
                <a:noFill/>
              </a:tblPr>
              <a:tblGrid>
                <a:gridCol w="1708975">
                  <a:extLst>
                    <a:ext uri="{9D8B030D-6E8A-4147-A177-3AD203B41FA5}">
                      <a16:colId xmlns:a16="http://schemas.microsoft.com/office/drawing/2014/main" val="20000"/>
                    </a:ext>
                  </a:extLst>
                </a:gridCol>
                <a:gridCol w="1708975">
                  <a:extLst>
                    <a:ext uri="{9D8B030D-6E8A-4147-A177-3AD203B41FA5}">
                      <a16:colId xmlns:a16="http://schemas.microsoft.com/office/drawing/2014/main" val="20001"/>
                    </a:ext>
                  </a:extLst>
                </a:gridCol>
                <a:gridCol w="1708975">
                  <a:extLst>
                    <a:ext uri="{9D8B030D-6E8A-4147-A177-3AD203B41FA5}">
                      <a16:colId xmlns:a16="http://schemas.microsoft.com/office/drawing/2014/main" val="20002"/>
                    </a:ext>
                  </a:extLst>
                </a:gridCol>
              </a:tblGrid>
              <a:tr h="381000">
                <a:tc gridSpan="3">
                  <a:txBody>
                    <a:bodyPr/>
                    <a:lstStyle/>
                    <a:p>
                      <a:pPr marL="0" lvl="0" indent="0" algn="ctr" rtl="0">
                        <a:lnSpc>
                          <a:spcPct val="115000"/>
                        </a:lnSpc>
                        <a:spcBef>
                          <a:spcPts val="0"/>
                        </a:spcBef>
                        <a:spcAft>
                          <a:spcPts val="1200"/>
                        </a:spcAft>
                        <a:buNone/>
                      </a:pPr>
                      <a:r>
                        <a:rPr lang="en-US" sz="1200" b="1">
                          <a:solidFill>
                            <a:schemeClr val="dk1"/>
                          </a:solidFill>
                        </a:rPr>
                        <a:t>Complexity of the Route</a:t>
                      </a:r>
                      <a:endParaRPr sz="1200" b="1">
                        <a:solidFill>
                          <a:srgbClr val="24292E"/>
                        </a:solidFill>
                      </a:endParaRPr>
                    </a:p>
                  </a:txBody>
                  <a:tcPr marL="123825" marR="123825" marT="57150" marB="57150">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sz="1200"/>
                        <a:t>Score</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Low/High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200"/>
                        <a:t>Ranking</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High</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US" sz="1200"/>
                        <a:t>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81000">
                <a:tc>
                  <a:txBody>
                    <a:bodyPr/>
                    <a:lstStyle/>
                    <a:p>
                      <a:pPr marL="0" lvl="0" indent="0" algn="ctr" rtl="0">
                        <a:lnSpc>
                          <a:spcPct val="115000"/>
                        </a:lnSpc>
                        <a:spcBef>
                          <a:spcPts val="0"/>
                        </a:spcBef>
                        <a:spcAft>
                          <a:spcPts val="0"/>
                        </a:spcAft>
                        <a:buNone/>
                      </a:pPr>
                      <a:r>
                        <a:rPr lang="en-US" sz="1200"/>
                        <a:t>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Low</a:t>
                      </a:r>
                      <a:endParaRPr sz="12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200"/>
                        <a:t>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81000">
                <a:tc>
                  <a:txBody>
                    <a:bodyPr/>
                    <a:lstStyle/>
                    <a:p>
                      <a:pPr marL="0" lvl="0" indent="0" algn="ctr" rtl="0">
                        <a:lnSpc>
                          <a:spcPct val="115000"/>
                        </a:lnSpc>
                        <a:spcBef>
                          <a:spcPts val="0"/>
                        </a:spcBef>
                        <a:spcAft>
                          <a:spcPts val="0"/>
                        </a:spcAft>
                        <a:buNone/>
                      </a:pPr>
                      <a:r>
                        <a:rPr lang="en-US" sz="1200" b="1"/>
                        <a:t>2.86</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Low</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3.86</a:t>
                      </a:r>
                      <a:endParaRPr sz="12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6EE6B548-1450-4832-B03A-6B7F3C834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85"/>
        <p:cNvGrpSpPr/>
        <p:nvPr/>
      </p:nvGrpSpPr>
      <p:grpSpPr>
        <a:xfrm>
          <a:off x="0" y="0"/>
          <a:ext cx="0" cy="0"/>
          <a:chOff x="0" y="0"/>
          <a:chExt cx="0" cy="0"/>
        </a:xfrm>
      </p:grpSpPr>
      <p:sp>
        <p:nvSpPr>
          <p:cNvPr id="486" name="Google Shape;486;p70"/>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87" name="Google Shape;487;p70"/>
          <p:cNvGraphicFramePr/>
          <p:nvPr/>
        </p:nvGraphicFramePr>
        <p:xfrm>
          <a:off x="913800" y="1429025"/>
          <a:ext cx="10253775" cy="4551205"/>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Zihuatanejo to Huetamo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4.74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Zihuatanejo to Nueva Italia de Ruiz</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Nueva Italia de Ruiz to Uruapan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Huetamo to Morelia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5.28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Uruapan to Pátzcuaro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7.22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Pátzcuaro to Morelia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7.37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Morelia to San Juan del Río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4.62</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Morelia to Celaya</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0.74</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0.62</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6.29</a:t>
                      </a:r>
                      <a:endParaRPr sz="1200">
                        <a:solidFill>
                          <a:srgbClr val="24292E"/>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Morelia to Irapuato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7.15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Celaya to Irapuato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DD165A64-F556-48E9-B141-089D2E972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91"/>
        <p:cNvGrpSpPr/>
        <p:nvPr/>
      </p:nvGrpSpPr>
      <p:grpSpPr>
        <a:xfrm>
          <a:off x="0" y="0"/>
          <a:ext cx="0" cy="0"/>
          <a:chOff x="0" y="0"/>
          <a:chExt cx="0" cy="0"/>
        </a:xfrm>
      </p:grpSpPr>
      <p:sp>
        <p:nvSpPr>
          <p:cNvPr id="492" name="Google Shape;492;p71"/>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493" name="Google Shape;493;p71"/>
          <p:cNvGraphicFramePr/>
          <p:nvPr/>
        </p:nvGraphicFramePr>
        <p:xfrm>
          <a:off x="913800" y="1429025"/>
          <a:ext cx="10253775" cy="4625367"/>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Irapuato to Celaya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San Juan del Río to Celaya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7.03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Celaya to San Juan del Río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Pátzcuaro to La Piedad</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4.70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Uruapan to Zamora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7.89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Zamora to La Piedad</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7.56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La Piedad to Irapuato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7.52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Zamora to Guadalajara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La Piedad to Guadalajara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7.37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La Piedad to León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A94AB597-D0D2-4140-9FC7-1F62F9E53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97"/>
        <p:cNvGrpSpPr/>
        <p:nvPr/>
      </p:nvGrpSpPr>
      <p:grpSpPr>
        <a:xfrm>
          <a:off x="0" y="0"/>
          <a:ext cx="0" cy="0"/>
          <a:chOff x="0" y="0"/>
          <a:chExt cx="0" cy="0"/>
        </a:xfrm>
      </p:grpSpPr>
      <p:sp>
        <p:nvSpPr>
          <p:cNvPr id="498" name="Google Shape;498;p72"/>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dirty="0">
                <a:solidFill>
                  <a:schemeClr val="bg1"/>
                </a:solidFill>
              </a:rPr>
              <a:t>Route Weights</a:t>
            </a:r>
            <a:endParaRPr dirty="0">
              <a:solidFill>
                <a:schemeClr val="bg1"/>
              </a:solidFill>
            </a:endParaRPr>
          </a:p>
        </p:txBody>
      </p:sp>
      <p:graphicFrame>
        <p:nvGraphicFramePr>
          <p:cNvPr id="499" name="Google Shape;499;p72"/>
          <p:cNvGraphicFramePr/>
          <p:nvPr/>
        </p:nvGraphicFramePr>
        <p:xfrm>
          <a:off x="913800" y="1429025"/>
          <a:ext cx="10253775" cy="4940241"/>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Irapuato to León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San Juan del Río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8.75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Celaya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8.25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Irapuato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9.08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León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Guadalajara to San Juan de los Lagos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San Juan de los Lagos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León to San Juan de los Lagos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6.99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San Juan de los Lagos to León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San Juan del Río to Rioverde</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6.20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3D006B4A-A7FA-40BF-BD32-5019DD514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Exploratory Survey, Pilot Study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30105" y="820574"/>
            <a:ext cx="11721069" cy="6037426"/>
          </a:xfrm>
        </p:spPr>
        <p:txBody>
          <a:bodyPr/>
          <a:lstStyle/>
          <a:p>
            <a:pPr marL="0" lvl="0" indent="0">
              <a:spcBef>
                <a:spcPts val="0"/>
              </a:spcBef>
              <a:buNone/>
            </a:pPr>
            <a:r>
              <a:rPr lang="en-US" sz="2200" dirty="0">
                <a:solidFill>
                  <a:srgbClr val="FFFFFF"/>
                </a:solidFill>
              </a:rPr>
              <a:t>Given the nature of this survey, the pilot study primarily served as a vetting opportunity to improve the questions and their structure. </a:t>
            </a:r>
          </a:p>
          <a:p>
            <a:pPr marL="0" lvl="0" indent="0">
              <a:spcBef>
                <a:spcPts val="0"/>
              </a:spcBef>
              <a:buNone/>
            </a:pPr>
            <a:endParaRPr lang="en-US" sz="2200" dirty="0">
              <a:solidFill>
                <a:srgbClr val="FFFFFF"/>
              </a:solidFill>
            </a:endParaRPr>
          </a:p>
          <a:p>
            <a:pPr marL="0" lvl="0" indent="0">
              <a:spcBef>
                <a:spcPts val="0"/>
              </a:spcBef>
              <a:buNone/>
            </a:pPr>
            <a:r>
              <a:rPr lang="en-US" sz="2200" dirty="0">
                <a:solidFill>
                  <a:srgbClr val="FFFFFF"/>
                </a:solidFill>
              </a:rPr>
              <a:t>The survey took participants no longer than 15 minutes to complete, with some completing the questions in under 5 minutes. </a:t>
            </a:r>
          </a:p>
          <a:p>
            <a:pPr marL="0" lvl="0" indent="0">
              <a:spcBef>
                <a:spcPts val="0"/>
              </a:spcBef>
              <a:buNone/>
            </a:pPr>
            <a:endParaRPr lang="en-US" sz="2200" dirty="0">
              <a:solidFill>
                <a:srgbClr val="FFFFFF"/>
              </a:solidFill>
            </a:endParaRPr>
          </a:p>
          <a:p>
            <a:pPr marL="0" lvl="0" indent="0">
              <a:spcBef>
                <a:spcPts val="0"/>
              </a:spcBef>
              <a:buNone/>
            </a:pPr>
            <a:r>
              <a:rPr lang="en-US" sz="2200" dirty="0">
                <a:solidFill>
                  <a:srgbClr val="FFFFFF"/>
                </a:solidFill>
              </a:rPr>
              <a:t>Feedback included: </a:t>
            </a:r>
          </a:p>
          <a:p>
            <a:pPr lvl="0" indent="-317500">
              <a:spcBef>
                <a:spcPts val="0"/>
              </a:spcBef>
              <a:buClr>
                <a:srgbClr val="FFFFFF"/>
              </a:buClr>
              <a:buSzPts val="1400"/>
              <a:buChar char="●"/>
            </a:pPr>
            <a:r>
              <a:rPr lang="en-US" sz="2100" dirty="0">
                <a:solidFill>
                  <a:srgbClr val="FFFFFF"/>
                </a:solidFill>
              </a:rPr>
              <a:t>Likert scale standardization</a:t>
            </a:r>
          </a:p>
          <a:p>
            <a:pPr lvl="0" indent="-317500">
              <a:spcBef>
                <a:spcPts val="0"/>
              </a:spcBef>
              <a:buClr>
                <a:srgbClr val="FFFFFF"/>
              </a:buClr>
              <a:buSzPts val="1400"/>
              <a:buChar char="●"/>
            </a:pPr>
            <a:r>
              <a:rPr lang="en-US" sz="2100" dirty="0">
                <a:solidFill>
                  <a:srgbClr val="FFFFFF"/>
                </a:solidFill>
              </a:rPr>
              <a:t>Additional questions to obtain more demographic information</a:t>
            </a:r>
          </a:p>
          <a:p>
            <a:pPr lvl="0" indent="-317500">
              <a:spcBef>
                <a:spcPts val="0"/>
              </a:spcBef>
              <a:buClr>
                <a:srgbClr val="FFFFFF"/>
              </a:buClr>
              <a:buSzPts val="1400"/>
              <a:buChar char="●"/>
            </a:pPr>
            <a:r>
              <a:rPr lang="en-US" sz="2100" dirty="0">
                <a:solidFill>
                  <a:srgbClr val="FFFFFF"/>
                </a:solidFill>
              </a:rPr>
              <a:t>Clarification specifically on question 10, regarding impact of personal belief on display of artifacts</a:t>
            </a:r>
          </a:p>
          <a:p>
            <a:pPr marL="0" lvl="0" indent="0">
              <a:spcBef>
                <a:spcPts val="0"/>
              </a:spcBef>
              <a:buNone/>
            </a:pPr>
            <a:endParaRPr lang="en-US" sz="2200" dirty="0">
              <a:solidFill>
                <a:srgbClr val="FFFFFF"/>
              </a:solidFill>
            </a:endParaRPr>
          </a:p>
          <a:p>
            <a:pPr marL="0" lvl="0" indent="0">
              <a:spcBef>
                <a:spcPts val="0"/>
              </a:spcBef>
              <a:buNone/>
            </a:pPr>
            <a:r>
              <a:rPr lang="en-US" sz="2200" dirty="0">
                <a:solidFill>
                  <a:srgbClr val="FFFFFF"/>
                </a:solidFill>
              </a:rPr>
              <a:t>Future work includes:</a:t>
            </a:r>
          </a:p>
          <a:p>
            <a:pPr lvl="0" indent="-317500">
              <a:spcBef>
                <a:spcPts val="0"/>
              </a:spcBef>
              <a:buClr>
                <a:srgbClr val="FFFFFF"/>
              </a:buClr>
              <a:buSzPts val="1400"/>
              <a:buChar char="●"/>
            </a:pPr>
            <a:r>
              <a:rPr lang="en-US" sz="2100" dirty="0">
                <a:solidFill>
                  <a:srgbClr val="FFFFFF"/>
                </a:solidFill>
              </a:rPr>
              <a:t>Incorporating feedback into survey structure</a:t>
            </a:r>
          </a:p>
          <a:p>
            <a:pPr lvl="0" indent="-317500">
              <a:spcBef>
                <a:spcPts val="0"/>
              </a:spcBef>
              <a:buClr>
                <a:srgbClr val="FFFFFF"/>
              </a:buClr>
              <a:buSzPts val="1400"/>
              <a:buChar char="●"/>
            </a:pPr>
            <a:r>
              <a:rPr lang="en-US" sz="2100" dirty="0"/>
              <a:t>IRB Plan: We have completed and plan to file an exemption form to UCF’s IRB</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Audio 5">
            <a:hlinkClick r:id="" action="ppaction://media"/>
            <a:extLst>
              <a:ext uri="{FF2B5EF4-FFF2-40B4-BE49-F238E27FC236}">
                <a16:creationId xmlns:a16="http://schemas.microsoft.com/office/drawing/2014/main" id="{83B4F491-58DF-4B5D-B832-58951100C4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25945152"/>
      </p:ext>
    </p:extLst>
  </p:cSld>
  <p:clrMapOvr>
    <a:masterClrMapping/>
  </p:clrMapOvr>
  <mc:AlternateContent xmlns:mc="http://schemas.openxmlformats.org/markup-compatibility/2006" xmlns:p14="http://schemas.microsoft.com/office/powerpoint/2010/main">
    <mc:Choice Requires="p14">
      <p:transition spd="slow" p14:dur="2000" advTm="34464"/>
    </mc:Choice>
    <mc:Fallback xmlns="">
      <p:transition spd="slow" advTm="34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03"/>
        <p:cNvGrpSpPr/>
        <p:nvPr/>
      </p:nvGrpSpPr>
      <p:grpSpPr>
        <a:xfrm>
          <a:off x="0" y="0"/>
          <a:ext cx="0" cy="0"/>
          <a:chOff x="0" y="0"/>
          <a:chExt cx="0" cy="0"/>
        </a:xfrm>
      </p:grpSpPr>
      <p:sp>
        <p:nvSpPr>
          <p:cNvPr id="504" name="Google Shape;504;p73"/>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505" name="Google Shape;505;p73"/>
          <p:cNvGraphicFramePr/>
          <p:nvPr/>
        </p:nvGraphicFramePr>
        <p:xfrm>
          <a:off x="913800" y="1429025"/>
          <a:ext cx="10253775" cy="4789810"/>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Rioverde to San Luis Potosí</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San Luis Potosí to Rioverde</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9.31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San Juan del Río to Ciudad Valles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Rioverde to Ciudad Valles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Ciudad Valles to Rioverde</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10.53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Ciudad Valles to Matehuala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San Luis Potosí to Matehuala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10.31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Ciudad Valles to Ciudad Victoria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0.39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Ciudad Victoria to Linares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Matehuala to Linares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9.06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4C04DDE5-0471-46E1-90F0-FC021B55E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09"/>
        <p:cNvGrpSpPr/>
        <p:nvPr/>
      </p:nvGrpSpPr>
      <p:grpSpPr>
        <a:xfrm>
          <a:off x="0" y="0"/>
          <a:ext cx="0" cy="0"/>
          <a:chOff x="0" y="0"/>
          <a:chExt cx="0" cy="0"/>
        </a:xfrm>
      </p:grpSpPr>
      <p:sp>
        <p:nvSpPr>
          <p:cNvPr id="510" name="Google Shape;510;p74"/>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a:solidFill>
                  <a:schemeClr val="bg1"/>
                </a:solidFill>
                <a:latin typeface="Helvetica" panose="020B0604020202020204" pitchFamily="34" charset="0"/>
                <a:cs typeface="Helvetica" panose="020B0604020202020204" pitchFamily="34" charset="0"/>
              </a:rPr>
              <a:t>Route Weights</a:t>
            </a:r>
            <a:endParaRPr sz="4000">
              <a:solidFill>
                <a:schemeClr val="bg1"/>
              </a:solidFill>
              <a:latin typeface="Helvetica" panose="020B0604020202020204" pitchFamily="34" charset="0"/>
              <a:cs typeface="Helvetica" panose="020B0604020202020204" pitchFamily="34" charset="0"/>
            </a:endParaRPr>
          </a:p>
        </p:txBody>
      </p:sp>
      <p:graphicFrame>
        <p:nvGraphicFramePr>
          <p:cNvPr id="511" name="Google Shape;511;p74"/>
          <p:cNvGraphicFramePr/>
          <p:nvPr/>
        </p:nvGraphicFramePr>
        <p:xfrm>
          <a:off x="913800" y="1429025"/>
          <a:ext cx="10253775" cy="5150553"/>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Linares to Monterrey</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Monterrey to Sabinas Hidalgo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10.61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Sabinas Hidalgo to Nuevo Laredo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10.45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Monterrey to Nueva Ciudad Guerrero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Nueva Ciudad Guerrero to Nuevo Laredo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10.31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Monterrey to Reynosa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9.76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Reynosa to Nueva Ciudad Guerrero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10.13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Guadalajara to Aguascalientes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4.38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San Juan de los Lagos to Aguascalientes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5.83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Aguascalientes to Zacatecas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11.32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AEB020FD-7BCE-4B83-A05C-470CA7C11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15"/>
        <p:cNvGrpSpPr/>
        <p:nvPr/>
      </p:nvGrpSpPr>
      <p:grpSpPr>
        <a:xfrm>
          <a:off x="0" y="0"/>
          <a:ext cx="0" cy="0"/>
          <a:chOff x="0" y="0"/>
          <a:chExt cx="0" cy="0"/>
        </a:xfrm>
      </p:grpSpPr>
      <p:sp>
        <p:nvSpPr>
          <p:cNvPr id="516" name="Google Shape;516;p75"/>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517" name="Google Shape;517;p75"/>
          <p:cNvGraphicFramePr/>
          <p:nvPr/>
        </p:nvGraphicFramePr>
        <p:xfrm>
          <a:off x="913800" y="1429025"/>
          <a:ext cx="10253775" cy="4655767"/>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Guadalajara to Zacatecas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9.42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San Luis Potosí to Zacatecas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Guadalajara to Fresnillo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9.36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Zacatecas to Fresnillo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11.92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Zacatecas to San Tiburcio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9.75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Matehuala to San Tiburcio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10.46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San Tiburcio to Saltillo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8.98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Matehuala to Saltillo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8.06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Saltillo to Monterrey</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8.29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Fresnillo to Torreón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0.87</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7.88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EF629A38-9C82-43A3-8213-FE6A4B4A7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Google Shape;522;p76"/>
          <p:cNvSpPr txBox="1">
            <a:spLocks noGrp="1"/>
          </p:cNvSpPr>
          <p:nvPr>
            <p:ph type="title"/>
          </p:nvPr>
        </p:nvSpPr>
        <p:spPr>
          <a:xfrm>
            <a:off x="913795" y="304800"/>
            <a:ext cx="10353900" cy="132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B0F0"/>
              </a:buClr>
              <a:buSzPts val="3400"/>
              <a:buFont typeface="Bookman Old Style"/>
              <a:buNone/>
            </a:pPr>
            <a:r>
              <a:rPr lang="en-US" sz="4000" dirty="0">
                <a:solidFill>
                  <a:schemeClr val="bg1"/>
                </a:solidFill>
                <a:latin typeface="Helvetica" panose="020B0604020202020204" pitchFamily="34" charset="0"/>
                <a:cs typeface="Helvetica" panose="020B0604020202020204" pitchFamily="34" charset="0"/>
              </a:rPr>
              <a:t>Route Weights</a:t>
            </a:r>
            <a:endParaRPr sz="4000" dirty="0">
              <a:solidFill>
                <a:schemeClr val="bg1"/>
              </a:solidFill>
              <a:latin typeface="Helvetica" panose="020B0604020202020204" pitchFamily="34" charset="0"/>
              <a:cs typeface="Helvetica" panose="020B0604020202020204" pitchFamily="34" charset="0"/>
            </a:endParaRPr>
          </a:p>
        </p:txBody>
      </p:sp>
      <p:graphicFrame>
        <p:nvGraphicFramePr>
          <p:cNvPr id="523" name="Google Shape;523;p76"/>
          <p:cNvGraphicFramePr/>
          <p:nvPr/>
        </p:nvGraphicFramePr>
        <p:xfrm>
          <a:off x="913800" y="1429025"/>
          <a:ext cx="10253775" cy="4460924"/>
        </p:xfrm>
        <a:graphic>
          <a:graphicData uri="http://schemas.openxmlformats.org/drawingml/2006/table">
            <a:tbl>
              <a:tblPr>
                <a:noFill/>
              </a:tblPr>
              <a:tblGrid>
                <a:gridCol w="1464825">
                  <a:extLst>
                    <a:ext uri="{9D8B030D-6E8A-4147-A177-3AD203B41FA5}">
                      <a16:colId xmlns:a16="http://schemas.microsoft.com/office/drawing/2014/main" val="20000"/>
                    </a:ext>
                  </a:extLst>
                </a:gridCol>
                <a:gridCol w="1464825">
                  <a:extLst>
                    <a:ext uri="{9D8B030D-6E8A-4147-A177-3AD203B41FA5}">
                      <a16:colId xmlns:a16="http://schemas.microsoft.com/office/drawing/2014/main" val="20001"/>
                    </a:ext>
                  </a:extLst>
                </a:gridCol>
                <a:gridCol w="1464825">
                  <a:extLst>
                    <a:ext uri="{9D8B030D-6E8A-4147-A177-3AD203B41FA5}">
                      <a16:colId xmlns:a16="http://schemas.microsoft.com/office/drawing/2014/main" val="20002"/>
                    </a:ext>
                  </a:extLst>
                </a:gridCol>
                <a:gridCol w="1464825">
                  <a:extLst>
                    <a:ext uri="{9D8B030D-6E8A-4147-A177-3AD203B41FA5}">
                      <a16:colId xmlns:a16="http://schemas.microsoft.com/office/drawing/2014/main" val="20003"/>
                    </a:ext>
                  </a:extLst>
                </a:gridCol>
                <a:gridCol w="1464825">
                  <a:extLst>
                    <a:ext uri="{9D8B030D-6E8A-4147-A177-3AD203B41FA5}">
                      <a16:colId xmlns:a16="http://schemas.microsoft.com/office/drawing/2014/main" val="20004"/>
                    </a:ext>
                  </a:extLst>
                </a:gridCol>
                <a:gridCol w="1464825">
                  <a:extLst>
                    <a:ext uri="{9D8B030D-6E8A-4147-A177-3AD203B41FA5}">
                      <a16:colId xmlns:a16="http://schemas.microsoft.com/office/drawing/2014/main" val="20005"/>
                    </a:ext>
                  </a:extLst>
                </a:gridCol>
                <a:gridCol w="1464825">
                  <a:extLst>
                    <a:ext uri="{9D8B030D-6E8A-4147-A177-3AD203B41FA5}">
                      <a16:colId xmlns:a16="http://schemas.microsoft.com/office/drawing/2014/main" val="20006"/>
                    </a:ext>
                  </a:extLst>
                </a:gridCol>
              </a:tblGrid>
              <a:tr h="381000">
                <a:tc>
                  <a:txBody>
                    <a:bodyPr/>
                    <a:lstStyle/>
                    <a:p>
                      <a:pPr marL="0" lvl="0" indent="0" algn="ctr" rtl="0">
                        <a:lnSpc>
                          <a:spcPct val="115000"/>
                        </a:lnSpc>
                        <a:spcBef>
                          <a:spcPts val="0"/>
                        </a:spcBef>
                        <a:spcAft>
                          <a:spcPts val="0"/>
                        </a:spcAft>
                        <a:buNone/>
                      </a:pPr>
                      <a:r>
                        <a:rPr lang="en-US" sz="1200" b="1"/>
                        <a:t>Route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Distance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Circuity</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Crime</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Population</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Cartel</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200" b="1"/>
                        <a:t>Route Weight</a:t>
                      </a:r>
                      <a:endParaRPr sz="12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200"/>
                        <a:t>Saltillo to Torreón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US" sz="1200"/>
                        <a:t>Torreón to Saltillo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US" sz="1200"/>
                        <a:t>Torreón to Monclova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7.64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US" sz="1200"/>
                        <a:t>Saltillo to Monclova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9.66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None/>
                      </a:pPr>
                      <a:r>
                        <a:rPr lang="en-US" sz="1200"/>
                        <a:t>Monterrey to Monclova</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9.70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US" sz="1200"/>
                        <a:t>Monclova to Sabinas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0.96</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10.64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96200">
                <a:tc>
                  <a:txBody>
                    <a:bodyPr/>
                    <a:lstStyle/>
                    <a:p>
                      <a:pPr marL="0" lvl="0" indent="0" algn="l" rtl="0">
                        <a:lnSpc>
                          <a:spcPct val="115000"/>
                        </a:lnSpc>
                        <a:spcBef>
                          <a:spcPts val="0"/>
                        </a:spcBef>
                        <a:spcAft>
                          <a:spcPts val="0"/>
                        </a:spcAft>
                        <a:buNone/>
                      </a:pPr>
                      <a:r>
                        <a:rPr lang="en-US" sz="1200"/>
                        <a:t>Sabinas to Piedras Negras</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0.89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10.42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96200">
                <a:tc>
                  <a:txBody>
                    <a:bodyPr/>
                    <a:lstStyle/>
                    <a:p>
                      <a:pPr marL="0" lvl="0" indent="0" algn="l" rtl="0">
                        <a:lnSpc>
                          <a:spcPct val="115000"/>
                        </a:lnSpc>
                        <a:spcBef>
                          <a:spcPts val="0"/>
                        </a:spcBef>
                        <a:spcAft>
                          <a:spcPts val="0"/>
                        </a:spcAft>
                        <a:buNone/>
                      </a:pPr>
                      <a:r>
                        <a:rPr lang="en-US" sz="1200"/>
                        <a:t>Piedras Negras to Nuevo Laredo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0.65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0.99</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0.20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0.73</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10.01</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96200">
                <a:tc>
                  <a:txBody>
                    <a:bodyPr/>
                    <a:lstStyle/>
                    <a:p>
                      <a:pPr marL="0" lvl="0" indent="0" algn="l" rtl="0">
                        <a:lnSpc>
                          <a:spcPct val="115000"/>
                        </a:lnSpc>
                        <a:spcBef>
                          <a:spcPts val="0"/>
                        </a:spcBef>
                        <a:spcAft>
                          <a:spcPts val="0"/>
                        </a:spcAft>
                        <a:buNone/>
                      </a:pPr>
                      <a:r>
                        <a:rPr lang="en-US" sz="1200"/>
                        <a:t>Saltillo to Torreón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0.15</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0.54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8.84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96200">
                <a:tc>
                  <a:txBody>
                    <a:bodyPr/>
                    <a:lstStyle/>
                    <a:p>
                      <a:pPr marL="0" lvl="0" indent="0" algn="l" rtl="0">
                        <a:lnSpc>
                          <a:spcPct val="115000"/>
                        </a:lnSpc>
                        <a:spcBef>
                          <a:spcPts val="0"/>
                        </a:spcBef>
                        <a:spcAft>
                          <a:spcPts val="0"/>
                        </a:spcAft>
                        <a:buNone/>
                      </a:pPr>
                      <a:r>
                        <a:rPr lang="en-US" sz="1200"/>
                        <a:t>Torreón to Saltillo</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0.04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0.48</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1.00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r" rtl="0">
                        <a:lnSpc>
                          <a:spcPct val="115000"/>
                        </a:lnSpc>
                        <a:spcBef>
                          <a:spcPts val="0"/>
                        </a:spcBef>
                        <a:spcAft>
                          <a:spcPts val="0"/>
                        </a:spcAft>
                        <a:buNone/>
                      </a:pPr>
                      <a:r>
                        <a:rPr lang="en-US" sz="1200"/>
                        <a:t>8.44</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B2B15302-0A0A-4CF8-8997-C9909845E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A1BD-059A-4650-B3EF-D1882ED7962B}"/>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Workflow</a:t>
            </a:r>
          </a:p>
        </p:txBody>
      </p:sp>
      <p:pic>
        <p:nvPicPr>
          <p:cNvPr id="4" name="Google Shape;282;p38">
            <a:extLst>
              <a:ext uri="{FF2B5EF4-FFF2-40B4-BE49-F238E27FC236}">
                <a16:creationId xmlns:a16="http://schemas.microsoft.com/office/drawing/2014/main" id="{9CB16D9D-9F46-47CC-99BD-60E0D719E97D}"/>
              </a:ext>
            </a:extLst>
          </p:cNvPr>
          <p:cNvPicPr preferRelativeResize="0"/>
          <p:nvPr/>
        </p:nvPicPr>
        <p:blipFill>
          <a:blip r:embed="rId4">
            <a:alphaModFix/>
          </a:blip>
          <a:stretch>
            <a:fillRect/>
          </a:stretch>
        </p:blipFill>
        <p:spPr>
          <a:xfrm>
            <a:off x="1308432" y="1126764"/>
            <a:ext cx="9959124" cy="5602001"/>
          </a:xfrm>
          <a:prstGeom prst="rect">
            <a:avLst/>
          </a:prstGeom>
          <a:noFill/>
          <a:ln>
            <a:noFill/>
          </a:ln>
        </p:spPr>
      </p:pic>
      <p:pic>
        <p:nvPicPr>
          <p:cNvPr id="6" name="Picture 5">
            <a:extLst>
              <a:ext uri="{FF2B5EF4-FFF2-40B4-BE49-F238E27FC236}">
                <a16:creationId xmlns:a16="http://schemas.microsoft.com/office/drawing/2014/main" id="{4ACEFF49-C330-417E-ADBD-140844E90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31748073"/>
      </p:ext>
    </p:extLst>
  </p:cSld>
  <p:clrMapOvr>
    <a:masterClrMapping/>
  </p:clrMapOvr>
  <mc:AlternateContent xmlns:mc="http://schemas.openxmlformats.org/markup-compatibility/2006" xmlns:p14="http://schemas.microsoft.com/office/powerpoint/2010/main">
    <mc:Choice Requires="p14">
      <p:transition spd="slow" p14:dur="2000" advTm="121632"/>
    </mc:Choice>
    <mc:Fallback xmlns="">
      <p:transition spd="slow" advTm="12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85" x="3111500" y="2914650"/>
          <p14:tracePt t="925" x="3111500" y="2908300"/>
          <p14:tracePt t="933" x="3111500" y="2901950"/>
          <p14:tracePt t="939" x="3111500" y="2889250"/>
          <p14:tracePt t="947" x="3098800" y="2870200"/>
          <p14:tracePt t="964" x="3079750" y="2838450"/>
          <p14:tracePt t="981" x="3048000" y="2787650"/>
          <p14:tracePt t="998" x="2984500" y="2724150"/>
          <p14:tracePt t="1015" x="2927350" y="2673350"/>
          <p14:tracePt t="1031" x="2889250" y="2641600"/>
          <p14:tracePt t="1048" x="2851150" y="2609850"/>
          <p14:tracePt t="1065" x="2819400" y="2584450"/>
          <p14:tracePt t="1081" x="2800350" y="2565400"/>
          <p14:tracePt t="1098" x="2768600" y="2533650"/>
          <p14:tracePt t="1115" x="2749550" y="2495550"/>
          <p14:tracePt t="1132" x="2724150" y="2463800"/>
          <p14:tracePt t="1148" x="2698750" y="2432050"/>
          <p14:tracePt t="1165" x="2698750" y="2425700"/>
          <p14:tracePt t="1181" x="2692400" y="2419350"/>
          <p14:tracePt t="1242" x="2686050" y="2419350"/>
          <p14:tracePt t="1265" x="2686050" y="2413000"/>
          <p14:tracePt t="1343" x="2679700" y="2413000"/>
          <p14:tracePt t="1351" x="2679700" y="2406650"/>
          <p14:tracePt t="1356" x="2673350" y="2406650"/>
          <p14:tracePt t="1365" x="2673350" y="2400300"/>
          <p14:tracePt t="1381" x="2667000" y="2400300"/>
          <p14:tracePt t="10108" x="2667000" y="2425700"/>
          <p14:tracePt t="10116" x="2660650" y="2451100"/>
          <p14:tracePt t="10121" x="2654300" y="2476500"/>
          <p14:tracePt t="10132" x="2647950" y="2489200"/>
          <p14:tracePt t="10149" x="2635250" y="2520950"/>
          <p14:tracePt t="10165" x="2635250" y="2533650"/>
          <p14:tracePt t="10169" x="2635250" y="2540000"/>
          <p14:tracePt t="10183" x="2635250" y="2552700"/>
          <p14:tracePt t="10199" x="2635250" y="2565400"/>
          <p14:tracePt t="10216" x="2641600" y="2565400"/>
          <p14:tracePt t="10232" x="2641600" y="2571750"/>
          <p14:tracePt t="10249" x="2641600" y="2578100"/>
          <p14:tracePt t="10266" x="2641600" y="2584450"/>
          <p14:tracePt t="10282" x="2635250" y="2603500"/>
          <p14:tracePt t="10299" x="2635250" y="2609850"/>
          <p14:tracePt t="10315" x="2635250" y="2622550"/>
          <p14:tracePt t="10332" x="2635250" y="2635250"/>
          <p14:tracePt t="10349" x="2635250" y="2654300"/>
          <p14:tracePt t="10365" x="2635250" y="2667000"/>
          <p14:tracePt t="10382" x="2641600" y="2679700"/>
          <p14:tracePt t="10438" x="2641600" y="2686050"/>
          <p14:tracePt t="10454" x="2641600" y="2692400"/>
          <p14:tracePt t="10462" x="2641600" y="2698750"/>
          <p14:tracePt t="10470" x="2641600" y="2705100"/>
          <p14:tracePt t="10482" x="2641600" y="2711450"/>
          <p14:tracePt t="10499" x="2641600" y="2717800"/>
          <p14:tracePt t="10517" x="2641600" y="2724150"/>
          <p14:tracePt t="10545" x="2641600" y="2730500"/>
          <p14:tracePt t="10562" x="2635250" y="2730500"/>
          <p14:tracePt t="10570" x="2635250" y="2736850"/>
          <p14:tracePt t="10601" x="2635250" y="2743200"/>
          <p14:tracePt t="10608" x="2635250" y="2749550"/>
          <p14:tracePt t="10616" x="2635250" y="2755900"/>
          <p14:tracePt t="10632" x="2635250" y="2762250"/>
          <p14:tracePt t="10649" x="2628900" y="2768600"/>
          <p14:tracePt t="10665" x="2622550" y="2774950"/>
          <p14:tracePt t="10683" x="2609850" y="2781300"/>
          <p14:tracePt t="10699" x="2603500" y="2787650"/>
          <p14:tracePt t="10716" x="2603500" y="2794000"/>
          <p14:tracePt t="10732" x="2603500" y="2800350"/>
          <p14:tracePt t="10749" x="2597150" y="2806700"/>
          <p14:tracePt t="10782" x="2584450" y="2806700"/>
          <p14:tracePt t="10800" x="2565400" y="2825750"/>
          <p14:tracePt t="10816" x="2546350" y="2838450"/>
          <p14:tracePt t="10833" x="2533650" y="2851150"/>
          <p14:tracePt t="10849" x="2514600" y="2851150"/>
          <p14:tracePt t="10866" x="2508250" y="2857500"/>
          <p14:tracePt t="10882" x="2508250" y="2863850"/>
          <p14:tracePt t="10899" x="2501900" y="2870200"/>
          <p14:tracePt t="10916" x="2495550" y="2876550"/>
          <p14:tracePt t="10932" x="2495550" y="2882900"/>
          <p14:tracePt t="10949" x="2495550" y="2889250"/>
          <p14:tracePt t="10982" x="2495550" y="2895600"/>
          <p14:tracePt t="10999" x="2489200" y="2908300"/>
          <p14:tracePt t="11016" x="2489200" y="2914650"/>
          <p14:tracePt t="11032" x="2482850" y="2921000"/>
          <p14:tracePt t="11066" x="2482850" y="2927350"/>
          <p14:tracePt t="11082" x="2482850" y="2933700"/>
          <p14:tracePt t="11099" x="2476500" y="2940050"/>
          <p14:tracePt t="11116" x="2476500" y="2946400"/>
          <p14:tracePt t="11133" x="2476500" y="2959100"/>
          <p14:tracePt t="11165" x="2476500" y="2965450"/>
          <p14:tracePt t="11182" x="2476500" y="2971800"/>
          <p14:tracePt t="11202" x="2476500" y="2978150"/>
          <p14:tracePt t="11216" x="2476500" y="2990850"/>
          <p14:tracePt t="11232" x="2476500" y="3009900"/>
          <p14:tracePt t="11249" x="2476500" y="3016250"/>
          <p14:tracePt t="11266" x="2482850" y="3022600"/>
          <p14:tracePt t="11282" x="2482850" y="3028950"/>
          <p14:tracePt t="18452" x="2482850" y="3054350"/>
          <p14:tracePt t="18460" x="2476500" y="3092450"/>
          <p14:tracePt t="18468" x="2476500" y="3117850"/>
          <p14:tracePt t="18483" x="2476500" y="3149600"/>
          <p14:tracePt t="18500" x="2476500" y="3200400"/>
          <p14:tracePt t="18516" x="2476500" y="3225800"/>
          <p14:tracePt t="18533" x="2470150" y="3251200"/>
          <p14:tracePt t="18550" x="2470150" y="3263900"/>
          <p14:tracePt t="18566" x="2463800" y="3276600"/>
          <p14:tracePt t="18583" x="2457450" y="3302000"/>
          <p14:tracePt t="18599" x="2451100" y="3333750"/>
          <p14:tracePt t="18616" x="2444750" y="3346450"/>
          <p14:tracePt t="18661" x="2444750" y="3352800"/>
          <p14:tracePt t="18677" x="2444750" y="3359150"/>
          <p14:tracePt t="18685" x="2438400" y="3359150"/>
          <p14:tracePt t="18701" x="2432050" y="3371850"/>
          <p14:tracePt t="18716" x="2425700" y="3384550"/>
          <p14:tracePt t="18733" x="2413000" y="3403600"/>
          <p14:tracePt t="18750" x="2406650" y="3416300"/>
          <p14:tracePt t="18766" x="2400300" y="3422650"/>
          <p14:tracePt t="18783" x="2393950" y="3429000"/>
          <p14:tracePt t="18800" x="2387600" y="3435350"/>
          <p14:tracePt t="18816" x="2387600" y="3441700"/>
          <p14:tracePt t="18894" x="2381250" y="3441700"/>
          <p14:tracePt t="18909" x="2381250" y="3448050"/>
          <p14:tracePt t="18915" x="2368550" y="3460750"/>
          <p14:tracePt t="18931" x="2368550" y="3467100"/>
          <p14:tracePt t="18939" x="2362200" y="3473450"/>
          <p14:tracePt t="18950" x="2355850" y="3479800"/>
          <p14:tracePt t="18966" x="2349500" y="3486150"/>
          <p14:tracePt t="18993" x="2349500" y="3492500"/>
          <p14:tracePt t="19023" x="2343150" y="3492500"/>
          <p14:tracePt t="19031" x="2343150" y="3498850"/>
          <p14:tracePt t="19039" x="2336800" y="3498850"/>
          <p14:tracePt t="19050" x="2336800" y="3505200"/>
          <p14:tracePt t="19066" x="2336800" y="3511550"/>
          <p14:tracePt t="19083" x="2330450" y="3511550"/>
          <p14:tracePt t="19156" x="2330450" y="3517900"/>
          <p14:tracePt t="19169" x="2330450" y="3530600"/>
          <p14:tracePt t="19185" x="2330450" y="3536950"/>
          <p14:tracePt t="19193" x="2330450" y="3543300"/>
          <p14:tracePt t="19202" x="2330450" y="3549650"/>
          <p14:tracePt t="19317" x="2330450" y="3556000"/>
          <p14:tracePt t="19426" x="2330450" y="3562350"/>
          <p14:tracePt t="19439" x="2330450" y="3568700"/>
          <p14:tracePt t="19447" x="2330450" y="3575050"/>
          <p14:tracePt t="19456" x="2330450" y="3587750"/>
          <p14:tracePt t="19472" x="2330450" y="3594100"/>
          <p14:tracePt t="19486" x="2330450" y="3600450"/>
          <p14:tracePt t="19508" x="2330450" y="3606800"/>
          <p14:tracePt t="19538" x="2330450" y="3613150"/>
          <p14:tracePt t="19555" x="2330450" y="3619500"/>
          <p14:tracePt t="19571" x="2330450" y="3625850"/>
          <p14:tracePt t="19588" x="2330450" y="3632200"/>
          <p14:tracePt t="19825" x="2330450" y="3638550"/>
          <p14:tracePt t="19849" x="2330450" y="3644900"/>
          <p14:tracePt t="20158" x="2330450" y="3651250"/>
          <p14:tracePt t="20218" x="2324100" y="3651250"/>
          <p14:tracePt t="20225" x="2324100" y="3657600"/>
          <p14:tracePt t="20249" x="2317750" y="3663950"/>
          <p14:tracePt t="20257" x="2317750" y="3670300"/>
          <p14:tracePt t="20266" x="2317750" y="3676650"/>
          <p14:tracePt t="20283" x="2317750" y="3689350"/>
          <p14:tracePt t="20300" x="2311400" y="3708400"/>
          <p14:tracePt t="20316" x="2305050" y="3727450"/>
          <p14:tracePt t="20333" x="2298700" y="3746500"/>
          <p14:tracePt t="20350" x="2298700" y="3771900"/>
          <p14:tracePt t="20366" x="2298700" y="3797300"/>
          <p14:tracePt t="20383" x="2298700" y="3829050"/>
          <p14:tracePt t="20400" x="2305050" y="3848100"/>
          <p14:tracePt t="20416" x="2305050" y="3873500"/>
          <p14:tracePt t="20433" x="2305050" y="3898900"/>
          <p14:tracePt t="20450" x="2305050" y="3917950"/>
          <p14:tracePt t="20466" x="2311400" y="3956050"/>
          <p14:tracePt t="20483" x="2317750" y="3987800"/>
          <p14:tracePt t="20500" x="2330450" y="4032250"/>
          <p14:tracePt t="20517" x="2343150" y="4076700"/>
          <p14:tracePt t="20533" x="2355850" y="4114800"/>
          <p14:tracePt t="20550" x="2355850" y="4127500"/>
          <p14:tracePt t="20567" x="2355850" y="4133850"/>
          <p14:tracePt t="20583" x="2355850" y="4146550"/>
          <p14:tracePt t="20600" x="2355850" y="4152900"/>
          <p14:tracePt t="20617" x="2362200" y="4159250"/>
          <p14:tracePt t="20633" x="2362200" y="4171950"/>
          <p14:tracePt t="20679" x="2362200" y="4178300"/>
          <p14:tracePt t="20727" x="2362200" y="4184650"/>
          <p14:tracePt t="20741" x="2368550" y="4184650"/>
          <p14:tracePt t="20750" x="2368550" y="4191000"/>
          <p14:tracePt t="20858" x="2368550" y="4197350"/>
          <p14:tracePt t="20881" x="2374900" y="4203700"/>
          <p14:tracePt t="20889" x="2381250" y="4210050"/>
          <p14:tracePt t="20903" x="2387600" y="4216400"/>
          <p14:tracePt t="21020" x="2387600" y="4222750"/>
          <p14:tracePt t="21036" x="2393950" y="4222750"/>
          <p14:tracePt t="21043" x="2393950" y="4229100"/>
          <p14:tracePt t="21082" x="2400300" y="4229100"/>
          <p14:tracePt t="21098" x="2400300" y="4235450"/>
          <p14:tracePt t="21103" x="2400300" y="4241800"/>
          <p14:tracePt t="21116" x="2400300" y="4248150"/>
          <p14:tracePt t="21133" x="2406650" y="4248150"/>
          <p14:tracePt t="21150" x="2413000" y="4260850"/>
          <p14:tracePt t="21183" x="2413000" y="4267200"/>
          <p14:tracePt t="21244" x="2413000" y="4273550"/>
          <p14:tracePt t="21266" x="2413000" y="4279900"/>
          <p14:tracePt t="21306" x="2413000" y="4286250"/>
          <p14:tracePt t="21320" x="2413000" y="4292600"/>
          <p14:tracePt t="21328" x="2413000" y="4298950"/>
          <p14:tracePt t="21344" x="2419350" y="4298950"/>
          <p14:tracePt t="21353" x="2419350" y="4305300"/>
          <p14:tracePt t="21367" x="2419350" y="4311650"/>
          <p14:tracePt t="21383" x="2419350" y="4318000"/>
          <p14:tracePt t="21400" x="2419350" y="4324350"/>
          <p14:tracePt t="21417" x="2419350" y="4330700"/>
          <p14:tracePt t="21433" x="2425700" y="4330700"/>
          <p14:tracePt t="21450" x="2425700" y="4343400"/>
          <p14:tracePt t="21467" x="2425700" y="4349750"/>
          <p14:tracePt t="21483" x="2425700" y="4362450"/>
          <p14:tracePt t="21500" x="2432050" y="4368800"/>
          <p14:tracePt t="21533" x="2438400" y="4375150"/>
          <p14:tracePt t="21550" x="2438400" y="4381500"/>
          <p14:tracePt t="21573" x="2438400" y="4387850"/>
          <p14:tracePt t="21583" x="2438400" y="4394200"/>
          <p14:tracePt t="21600" x="2438400" y="4400550"/>
          <p14:tracePt t="21617" x="2438400" y="4413250"/>
          <p14:tracePt t="21633" x="2444750" y="4419600"/>
          <p14:tracePt t="21650" x="2444750" y="4425950"/>
          <p14:tracePt t="21667" x="2444750" y="4432300"/>
          <p14:tracePt t="21690" x="2451100" y="4438650"/>
          <p14:tracePt t="21713" x="2451100" y="4445000"/>
          <p14:tracePt t="21760" x="2451100" y="4451350"/>
          <p14:tracePt t="21860" x="2451100" y="4457700"/>
          <p14:tracePt t="22022" x="2451100" y="4464050"/>
          <p14:tracePt t="22044" x="2451100" y="4470400"/>
          <p14:tracePt t="22068" x="2451100" y="4476750"/>
          <p14:tracePt t="28615" x="2451100" y="4489450"/>
          <p14:tracePt t="28623" x="2444750" y="4508500"/>
          <p14:tracePt t="28634" x="2444750" y="4527550"/>
          <p14:tracePt t="28651" x="2438400" y="4552950"/>
          <p14:tracePt t="28668" x="2432050" y="4578350"/>
          <p14:tracePt t="28693" x="2432050" y="4584700"/>
          <p14:tracePt t="28709" x="2432050" y="4591050"/>
          <p14:tracePt t="28863" x="2432050" y="4597400"/>
          <p14:tracePt t="28871" x="2432050" y="4603750"/>
          <p14:tracePt t="28877" x="2432050" y="4610100"/>
          <p14:tracePt t="28886" x="2432050" y="4616450"/>
          <p14:tracePt t="28900" x="2432050" y="4641850"/>
          <p14:tracePt t="28917" x="2432050" y="4654550"/>
          <p14:tracePt t="28934" x="2432050" y="4667250"/>
          <p14:tracePt t="28951" x="2432050" y="4692650"/>
          <p14:tracePt t="28967" x="2432050" y="4711700"/>
          <p14:tracePt t="28984" x="2425700" y="4749800"/>
          <p14:tracePt t="29001" x="2419350" y="4768850"/>
          <p14:tracePt t="29017" x="2419350" y="4800600"/>
          <p14:tracePt t="29034" x="2419350" y="4826000"/>
          <p14:tracePt t="29051" x="2419350" y="4845050"/>
          <p14:tracePt t="29068" x="2419350" y="4876800"/>
          <p14:tracePt t="29084" x="2413000" y="4895850"/>
          <p14:tracePt t="29100" x="2413000" y="4908550"/>
          <p14:tracePt t="29117" x="2413000" y="4927600"/>
          <p14:tracePt t="29134" x="2413000" y="4959350"/>
          <p14:tracePt t="29151" x="2413000" y="4984750"/>
          <p14:tracePt t="29167" x="2413000" y="5022850"/>
          <p14:tracePt t="29171" x="2413000" y="5029200"/>
          <p14:tracePt t="29184" x="2419350" y="5054600"/>
          <p14:tracePt t="29201" x="2419350" y="5067300"/>
          <p14:tracePt t="29217" x="2419350" y="5073650"/>
          <p14:tracePt t="29233" x="2419350" y="5092700"/>
          <p14:tracePt t="29251" x="2419350" y="5105400"/>
          <p14:tracePt t="29268" x="2419350" y="5124450"/>
          <p14:tracePt t="29284" x="2419350" y="5137150"/>
          <p14:tracePt t="29301" x="2419350" y="5149850"/>
          <p14:tracePt t="29317" x="2425700" y="5156200"/>
          <p14:tracePt t="29363" x="2425700" y="5162550"/>
          <p14:tracePt t="29386" x="2425700" y="5168900"/>
          <p14:tracePt t="29439" x="2425700" y="5175250"/>
          <p14:tracePt t="30131" x="2425700" y="5181600"/>
          <p14:tracePt t="30140" x="2425700" y="5187950"/>
          <p14:tracePt t="30163" x="2425700" y="5194300"/>
          <p14:tracePt t="30177" x="2425700" y="5200650"/>
          <p14:tracePt t="30210" x="2425700" y="5207000"/>
          <p14:tracePt t="30218" x="2419350" y="5207000"/>
          <p14:tracePt t="30223" x="2419350" y="5213350"/>
          <p14:tracePt t="30233" x="2419350" y="5219700"/>
          <p14:tracePt t="30264" x="2419350" y="5226050"/>
          <p14:tracePt t="30271" x="2419350" y="5232400"/>
          <p14:tracePt t="30285" x="2419350" y="5238750"/>
          <p14:tracePt t="30302" x="2419350" y="5245100"/>
          <p14:tracePt t="30317" x="2413000" y="5251450"/>
          <p14:tracePt t="30334" x="2413000" y="5257800"/>
          <p14:tracePt t="30351" x="2413000" y="5270500"/>
          <p14:tracePt t="30412" x="2413000" y="5276850"/>
          <p14:tracePt t="30433" x="2413000" y="5283200"/>
          <p14:tracePt t="30441" x="2413000" y="5289550"/>
          <p14:tracePt t="30465" x="2413000" y="5295900"/>
          <p14:tracePt t="30481" x="2413000" y="5302250"/>
          <p14:tracePt t="30557" x="2413000" y="5308600"/>
          <p14:tracePt t="30610" x="2413000" y="5314950"/>
          <p14:tracePt t="30640" x="2413000" y="5321300"/>
          <p14:tracePt t="30727" x="2413000" y="5327650"/>
          <p14:tracePt t="30757" x="2413000" y="5334000"/>
          <p14:tracePt t="30865" x="2413000" y="5340350"/>
          <p14:tracePt t="31830" x="2413000" y="5346700"/>
          <p14:tracePt t="31837" x="2419350" y="5359400"/>
          <p14:tracePt t="31843" x="2425700" y="5372100"/>
          <p14:tracePt t="31852" x="2425700" y="5378450"/>
          <p14:tracePt t="31868" x="2438400" y="5391150"/>
          <p14:tracePt t="31884" x="2438400" y="5397500"/>
          <p14:tracePt t="31917" x="2444750" y="5403850"/>
          <p14:tracePt t="35126" x="2444750" y="5410200"/>
          <p14:tracePt t="35134" x="2444750" y="5416550"/>
          <p14:tracePt t="35142" x="2438400" y="5416550"/>
          <p14:tracePt t="37347" x="2432050" y="5416550"/>
          <p14:tracePt t="37368" x="2425700" y="5416550"/>
          <p14:tracePt t="37717" x="2425700" y="5422900"/>
          <p14:tracePt t="37725" x="2425700" y="5429250"/>
          <p14:tracePt t="37735" x="2438400" y="5435600"/>
          <p14:tracePt t="37751" x="2451100" y="5454650"/>
          <p14:tracePt t="37768" x="2476500" y="5461000"/>
          <p14:tracePt t="37784" x="2514600" y="5480050"/>
          <p14:tracePt t="37802" x="2546350" y="5492750"/>
          <p14:tracePt t="37818" x="2565400" y="5505450"/>
          <p14:tracePt t="37835" x="2597150" y="5524500"/>
          <p14:tracePt t="37852" x="2628900" y="5537200"/>
          <p14:tracePt t="37868" x="2679700" y="5549900"/>
          <p14:tracePt t="37885" x="2749550" y="5568950"/>
          <p14:tracePt t="37901" x="2787650" y="5581650"/>
          <p14:tracePt t="37918" x="2819400" y="5588000"/>
          <p14:tracePt t="37934" x="2851150" y="5600700"/>
          <p14:tracePt t="37951" x="2876550" y="5607050"/>
          <p14:tracePt t="37968" x="2914650" y="5613400"/>
          <p14:tracePt t="37984" x="2971800" y="5626100"/>
          <p14:tracePt t="38001" x="3022600" y="5632450"/>
          <p14:tracePt t="38018" x="3073400" y="5638800"/>
          <p14:tracePt t="38034" x="3117850" y="5638800"/>
          <p14:tracePt t="38051" x="3155950" y="5638800"/>
          <p14:tracePt t="38068" x="3168650" y="5638800"/>
          <p14:tracePt t="38085" x="3187700" y="5638800"/>
          <p14:tracePt t="38101" x="3200400" y="5638800"/>
          <p14:tracePt t="38118" x="3213100" y="5638800"/>
          <p14:tracePt t="38135" x="3232150" y="5638800"/>
          <p14:tracePt t="38151" x="3270250" y="5638800"/>
          <p14:tracePt t="38168" x="3302000" y="5638800"/>
          <p14:tracePt t="38171" x="3321050" y="5638800"/>
          <p14:tracePt t="38185" x="3371850" y="5638800"/>
          <p14:tracePt t="38201" x="3409950" y="5638800"/>
          <p14:tracePt t="38218" x="3448050" y="5638800"/>
          <p14:tracePt t="38235" x="3492500" y="5638800"/>
          <p14:tracePt t="38252" x="3536950" y="5638800"/>
          <p14:tracePt t="38268" x="3594100" y="5638800"/>
          <p14:tracePt t="38285" x="3663950" y="5626100"/>
          <p14:tracePt t="38302" x="3708400" y="5600700"/>
          <p14:tracePt t="38318" x="3759200" y="5556250"/>
          <p14:tracePt t="38335" x="3829050" y="5511800"/>
          <p14:tracePt t="38351" x="3892550" y="5461000"/>
          <p14:tracePt t="38368" x="3975100" y="5397500"/>
          <p14:tracePt t="38385" x="4121150" y="5308600"/>
          <p14:tracePt t="38402" x="4216400" y="5232400"/>
          <p14:tracePt t="38418" x="4292600" y="5137150"/>
          <p14:tracePt t="38435" x="4356100" y="4978400"/>
          <p14:tracePt t="38451" x="4406900" y="4787900"/>
          <p14:tracePt t="38468" x="4432300" y="4603750"/>
          <p14:tracePt t="38485" x="4464050" y="4406900"/>
          <p14:tracePt t="38502" x="4489450" y="4324350"/>
          <p14:tracePt t="38518" x="4508500" y="4260850"/>
          <p14:tracePt t="38535" x="4533900" y="4178300"/>
          <p14:tracePt t="38552" x="4546600" y="4108450"/>
          <p14:tracePt t="38568" x="4559300" y="3994150"/>
          <p14:tracePt t="38586" x="4584700" y="3835400"/>
          <p14:tracePt t="38602" x="4591050" y="3746500"/>
          <p14:tracePt t="38618" x="4591050" y="3657600"/>
          <p14:tracePt t="38634" x="4591050" y="3568700"/>
          <p14:tracePt t="38651" x="4584700" y="3479800"/>
          <p14:tracePt t="38668" x="4572000" y="3390900"/>
          <p14:tracePt t="38671" x="4572000" y="3352800"/>
          <p14:tracePt t="38685" x="4559300" y="3295650"/>
          <p14:tracePt t="38701" x="4559300" y="3219450"/>
          <p14:tracePt t="38718" x="4578350" y="3117850"/>
          <p14:tracePt t="38735" x="4584700" y="2997200"/>
          <p14:tracePt t="38751" x="4591050" y="2882900"/>
          <p14:tracePt t="38768" x="4591050" y="2794000"/>
          <p14:tracePt t="38785" x="4591050" y="2698750"/>
          <p14:tracePt t="38801" x="4597400" y="2647950"/>
          <p14:tracePt t="38818" x="4597400" y="2590800"/>
          <p14:tracePt t="38834" x="4597400" y="2514600"/>
          <p14:tracePt t="38851" x="4597400" y="2413000"/>
          <p14:tracePt t="38868" x="4597400" y="2292350"/>
          <p14:tracePt t="38885" x="4597400" y="2171700"/>
          <p14:tracePt t="38901" x="4597400" y="2146300"/>
          <p14:tracePt t="38918" x="4597400" y="2133600"/>
          <p14:tracePt t="38935" x="4597400" y="2120900"/>
          <p14:tracePt t="38951" x="4603750" y="2095500"/>
          <p14:tracePt t="38969" x="4610100" y="2032000"/>
          <p14:tracePt t="38985" x="4616450" y="1962150"/>
          <p14:tracePt t="39002" x="4629150" y="1930400"/>
          <p14:tracePt t="39019" x="4641850" y="1924050"/>
          <p14:tracePt t="39035" x="4641850" y="1917700"/>
          <p14:tracePt t="39052" x="4648200" y="1911350"/>
          <p14:tracePt t="39068" x="4654550" y="1911350"/>
          <p14:tracePt t="39085" x="4654550" y="1905000"/>
          <p14:tracePt t="39102" x="4660900" y="1898650"/>
          <p14:tracePt t="39118" x="4667250" y="1898650"/>
          <p14:tracePt t="39135" x="4679950" y="1898650"/>
          <p14:tracePt t="39152" x="4699000" y="1898650"/>
          <p14:tracePt t="39168" x="4705350" y="1898650"/>
          <p14:tracePt t="39185" x="4711700" y="1898650"/>
          <p14:tracePt t="39204" x="4718050" y="1898650"/>
          <p14:tracePt t="39219" x="4724400" y="1898650"/>
          <p14:tracePt t="39235" x="4737100" y="1898650"/>
          <p14:tracePt t="39335" x="4749800" y="1898650"/>
          <p14:tracePt t="39340" x="4762500" y="1905000"/>
          <p14:tracePt t="39352" x="4781550" y="1917700"/>
          <p14:tracePt t="39368" x="4826000" y="1943100"/>
          <p14:tracePt t="39385" x="4870450" y="1968500"/>
          <p14:tracePt t="39402" x="4876800" y="1981200"/>
          <p14:tracePt t="39435" x="4876800" y="1987550"/>
          <p14:tracePt t="39452" x="4889500" y="1993900"/>
          <p14:tracePt t="39468" x="4902200" y="2012950"/>
          <p14:tracePt t="39485" x="4908550" y="2044700"/>
          <p14:tracePt t="39502" x="4927600" y="2076450"/>
          <p14:tracePt t="39518" x="4933950" y="2082800"/>
          <p14:tracePt t="39535" x="4933950" y="2089150"/>
          <p14:tracePt t="39552" x="4933950" y="2101850"/>
          <p14:tracePt t="39568" x="4933950" y="2114550"/>
          <p14:tracePt t="39585" x="4940300" y="2127250"/>
          <p14:tracePt t="39601" x="4940300" y="2139950"/>
          <p14:tracePt t="39618" x="4940300" y="2146300"/>
          <p14:tracePt t="39889" x="4933950" y="2152650"/>
          <p14:tracePt t="39897" x="4927600" y="2152650"/>
          <p14:tracePt t="39904" x="4921250" y="2159000"/>
          <p14:tracePt t="39918" x="4902200" y="2178050"/>
          <p14:tracePt t="39935" x="4876800" y="2190750"/>
          <p14:tracePt t="39951" x="4864100" y="2203450"/>
          <p14:tracePt t="39968" x="4857750" y="2209800"/>
          <p14:tracePt t="39984" x="4851400" y="2209800"/>
          <p14:tracePt t="40001" x="4845050" y="2209800"/>
          <p14:tracePt t="40034" x="4838700" y="2216150"/>
          <p14:tracePt t="40057" x="4838700" y="2222500"/>
          <p14:tracePt t="40068" x="4832350" y="2222500"/>
          <p14:tracePt t="40084" x="4826000" y="2228850"/>
          <p14:tracePt t="40101" x="4819650" y="2235200"/>
          <p14:tracePt t="40118" x="4806950" y="2241550"/>
          <p14:tracePt t="40135" x="4800600" y="2241550"/>
          <p14:tracePt t="46192" x="4800600" y="2247900"/>
          <p14:tracePt t="46197" x="4794250" y="2260600"/>
          <p14:tracePt t="46206" x="4787900" y="2279650"/>
          <p14:tracePt t="46222" x="4781550" y="2292350"/>
          <p14:tracePt t="46235" x="4781550" y="2298700"/>
          <p14:tracePt t="46252" x="4775200" y="2317750"/>
          <p14:tracePt t="46269" x="4768850" y="2324100"/>
          <p14:tracePt t="46286" x="4768850" y="2336800"/>
          <p14:tracePt t="46319" x="4762500" y="2343150"/>
          <p14:tracePt t="46335" x="4762500" y="2355850"/>
          <p14:tracePt t="46352" x="4762500" y="2374900"/>
          <p14:tracePt t="46368" x="4756150" y="2387600"/>
          <p14:tracePt t="46385" x="4749800" y="2400300"/>
          <p14:tracePt t="46402" x="4743450" y="2413000"/>
          <p14:tracePt t="46418" x="4743450" y="2425700"/>
          <p14:tracePt t="46435" x="4743450" y="2432050"/>
          <p14:tracePt t="46452" x="4737100" y="2457450"/>
          <p14:tracePt t="46468" x="4737100" y="2470150"/>
          <p14:tracePt t="46485" x="4730750" y="2482850"/>
          <p14:tracePt t="46502" x="4724400" y="2501900"/>
          <p14:tracePt t="46519" x="4724400" y="2520950"/>
          <p14:tracePt t="46535" x="4718050" y="2540000"/>
          <p14:tracePt t="46552" x="4718050" y="2559050"/>
          <p14:tracePt t="46569" x="4711700" y="2578100"/>
          <p14:tracePt t="46585" x="4711700" y="2603500"/>
          <p14:tracePt t="46602" x="4711700" y="2628900"/>
          <p14:tracePt t="46619" x="4711700" y="2641600"/>
          <p14:tracePt t="46635" x="4711700" y="2673350"/>
          <p14:tracePt t="46652" x="4711700" y="2698750"/>
          <p14:tracePt t="46668" x="4711700" y="2711450"/>
          <p14:tracePt t="46685" x="4711700" y="2724150"/>
          <p14:tracePt t="46702" x="4711700" y="2743200"/>
          <p14:tracePt t="46718" x="4711700" y="2749550"/>
          <p14:tracePt t="46735" x="4711700" y="2762250"/>
          <p14:tracePt t="46752" x="4711700" y="2787650"/>
          <p14:tracePt t="46768" x="4711700" y="2819400"/>
          <p14:tracePt t="46785" x="4718050" y="2844800"/>
          <p14:tracePt t="46802" x="4718050" y="2863850"/>
          <p14:tracePt t="46818" x="4724400" y="2889250"/>
          <p14:tracePt t="46835" x="4724400" y="2908300"/>
          <p14:tracePt t="46852" x="4730750" y="2927350"/>
          <p14:tracePt t="46869" x="4730750" y="2940050"/>
          <p14:tracePt t="46885" x="4737100" y="2946400"/>
          <p14:tracePt t="46902" x="4737100" y="2959100"/>
          <p14:tracePt t="46918" x="4737100" y="2965450"/>
          <p14:tracePt t="46935" x="4737100" y="2971800"/>
          <p14:tracePt t="46952" x="4737100" y="2978150"/>
          <p14:tracePt t="46968" x="4737100" y="2990850"/>
          <p14:tracePt t="46985" x="4737100" y="2997200"/>
          <p14:tracePt t="47002" x="4743450" y="3009900"/>
          <p14:tracePt t="47018" x="4749800" y="3028950"/>
          <p14:tracePt t="47035" x="4756150" y="3041650"/>
          <p14:tracePt t="47052" x="4756150" y="3048000"/>
          <p14:tracePt t="47069" x="4756150" y="3054350"/>
          <p14:tracePt t="53768" x="4756150" y="3079750"/>
          <p14:tracePt t="53776" x="4756150" y="3105150"/>
          <p14:tracePt t="53786" x="4756150" y="3136900"/>
          <p14:tracePt t="53803" x="4756150" y="3181350"/>
          <p14:tracePt t="53820" x="4756150" y="3206750"/>
          <p14:tracePt t="53837" x="4749800" y="3225800"/>
          <p14:tracePt t="53853" x="4749800" y="3244850"/>
          <p14:tracePt t="53870" x="4743450" y="3257550"/>
          <p14:tracePt t="53886" x="4737100" y="3270250"/>
          <p14:tracePt t="53903" x="4737100" y="3289300"/>
          <p14:tracePt t="53920" x="4737100" y="3302000"/>
          <p14:tracePt t="53936" x="4737100" y="3308350"/>
          <p14:tracePt t="53953" x="4737100" y="3327400"/>
          <p14:tracePt t="53970" x="4737100" y="3333750"/>
          <p14:tracePt t="53986" x="4737100" y="3340100"/>
          <p14:tracePt t="54003" x="4730750" y="3359150"/>
          <p14:tracePt t="54020" x="4730750" y="3365500"/>
          <p14:tracePt t="54036" x="4730750" y="3390900"/>
          <p14:tracePt t="54053" x="4730750" y="3429000"/>
          <p14:tracePt t="54070" x="4743450" y="3460750"/>
          <p14:tracePt t="54086" x="4749800" y="3492500"/>
          <p14:tracePt t="54103" x="4756150" y="3517900"/>
          <p14:tracePt t="54120" x="4762500" y="3562350"/>
          <p14:tracePt t="54137" x="4768850" y="3606800"/>
          <p14:tracePt t="54154" x="4787900" y="3670300"/>
          <p14:tracePt t="54170" x="4794250" y="3708400"/>
          <p14:tracePt t="54187" x="4800600" y="3727450"/>
          <p14:tracePt t="54203" x="4800600" y="3752850"/>
          <p14:tracePt t="54219" x="4800600" y="3778250"/>
          <p14:tracePt t="54236" x="4800600" y="3810000"/>
          <p14:tracePt t="54252" x="4800600" y="3848100"/>
          <p14:tracePt t="54269" x="4800600" y="3898900"/>
          <p14:tracePt t="54286" x="4800600" y="3930650"/>
          <p14:tracePt t="54303" x="4800600" y="3956050"/>
          <p14:tracePt t="54320" x="4800600" y="3975100"/>
          <p14:tracePt t="54336" x="4800600" y="3994150"/>
          <p14:tracePt t="54354" x="4800600" y="4013200"/>
          <p14:tracePt t="54370" x="4800600" y="4038600"/>
          <p14:tracePt t="54386" x="4800600" y="4051300"/>
          <p14:tracePt t="54403" x="4800600" y="4070350"/>
          <p14:tracePt t="54420" x="4800600" y="4089400"/>
          <p14:tracePt t="54436" x="4800600" y="4102100"/>
          <p14:tracePt t="54454" x="4800600" y="4127500"/>
          <p14:tracePt t="54470" x="4800600" y="4133850"/>
          <p14:tracePt t="54486" x="4800600" y="4146550"/>
          <p14:tracePt t="54503" x="4794250" y="4152900"/>
          <p14:tracePt t="54536" x="4794250" y="4159250"/>
          <p14:tracePt t="54609" x="4794250" y="4165600"/>
          <p14:tracePt t="64511" x="4794250" y="4171950"/>
          <p14:tracePt t="64527" x="4794250" y="4178300"/>
          <p14:tracePt t="64543" x="4794250" y="4184650"/>
          <p14:tracePt t="64635" x="4794250" y="4191000"/>
          <p14:tracePt t="64643" x="4794250" y="4197350"/>
          <p14:tracePt t="64659" x="4794250" y="4203700"/>
          <p14:tracePt t="64671" x="4794250" y="4216400"/>
          <p14:tracePt t="64687" x="4794250" y="4229100"/>
          <p14:tracePt t="64704" x="4787900" y="4241800"/>
          <p14:tracePt t="64720" x="4787900" y="4254500"/>
          <p14:tracePt t="64737" x="4781550" y="4254500"/>
          <p14:tracePt t="64753" x="4781550" y="4267200"/>
          <p14:tracePt t="64770" x="4781550" y="4279900"/>
          <p14:tracePt t="64787" x="4775200" y="4311650"/>
          <p14:tracePt t="64804" x="4775200" y="4324350"/>
          <p14:tracePt t="64821" x="4775200" y="4349750"/>
          <p14:tracePt t="64837" x="4775200" y="4362450"/>
          <p14:tracePt t="64854" x="4775200" y="4375150"/>
          <p14:tracePt t="64871" x="4775200" y="4387850"/>
          <p14:tracePt t="64888" x="4775200" y="4394200"/>
          <p14:tracePt t="64904" x="4768850" y="4413250"/>
          <p14:tracePt t="64921" x="4768850" y="4445000"/>
          <p14:tracePt t="64937" x="4768850" y="4470400"/>
          <p14:tracePt t="64954" x="4768850" y="4502150"/>
          <p14:tracePt t="64971" x="4768850" y="4521200"/>
          <p14:tracePt t="64987" x="4768850" y="4533900"/>
          <p14:tracePt t="65004" x="4762500" y="4546600"/>
          <p14:tracePt t="65021" x="4762500" y="4559300"/>
          <p14:tracePt t="65038" x="4762500" y="4572000"/>
          <p14:tracePt t="65054" x="4762500" y="4591050"/>
          <p14:tracePt t="65071" x="4756150" y="4616450"/>
          <p14:tracePt t="65088" x="4749800" y="4641850"/>
          <p14:tracePt t="65104" x="4749800" y="4648200"/>
          <p14:tracePt t="65121" x="4749800" y="4654550"/>
          <p14:tracePt t="65138" x="4743450" y="4654550"/>
          <p14:tracePt t="65154" x="4743450" y="4660900"/>
          <p14:tracePt t="65171" x="4743450" y="4667250"/>
          <p14:tracePt t="65174" x="4743450" y="4679950"/>
          <p14:tracePt t="65188" x="4743450" y="4699000"/>
          <p14:tracePt t="65204" x="4743450" y="4711700"/>
          <p14:tracePt t="65221" x="4743450" y="4749800"/>
          <p14:tracePt t="65237" x="4743450" y="4762500"/>
          <p14:tracePt t="65254" x="4743450" y="4768850"/>
          <p14:tracePt t="65271" x="4743450" y="4781550"/>
          <p14:tracePt t="65288" x="4743450" y="4794250"/>
          <p14:tracePt t="65304" x="4743450" y="4813300"/>
          <p14:tracePt t="65321" x="4743450" y="4851400"/>
          <p14:tracePt t="65338" x="4743450" y="4883150"/>
          <p14:tracePt t="65354" x="4743450" y="4927600"/>
          <p14:tracePt t="65371" x="4743450" y="4946650"/>
          <p14:tracePt t="65387" x="4743450" y="4959350"/>
          <p14:tracePt t="65404" x="4743450" y="4972050"/>
          <p14:tracePt t="65421" x="4743450" y="4978400"/>
          <p14:tracePt t="65437" x="4743450" y="4991100"/>
          <p14:tracePt t="65454" x="4743450" y="5010150"/>
          <p14:tracePt t="65471" x="4743450" y="5029200"/>
          <p14:tracePt t="65487" x="4743450" y="5041900"/>
          <p14:tracePt t="65504" x="4743450" y="5060950"/>
          <p14:tracePt t="65538" x="4743450" y="5067300"/>
          <p14:tracePt t="65554" x="4743450" y="5073650"/>
          <p14:tracePt t="65574" x="4743450" y="5080000"/>
          <p14:tracePt t="65604" x="4743450" y="5086350"/>
          <p14:tracePt t="65619" x="4743450" y="5092700"/>
          <p14:tracePt t="65635" x="4743450" y="5099050"/>
          <p14:tracePt t="65643" x="4743450" y="5105400"/>
          <p14:tracePt t="65653" x="4743450" y="5111750"/>
          <p14:tracePt t="65675" x="4743450" y="5118100"/>
          <p14:tracePt t="65691" x="4737100" y="5118100"/>
          <p14:tracePt t="65704" x="4737100" y="5124450"/>
          <p14:tracePt t="65720" x="4737100" y="5130800"/>
          <p14:tracePt t="65737" x="4737100" y="5137150"/>
          <p14:tracePt t="65754" x="4737100" y="5143500"/>
          <p14:tracePt t="65770" x="4730750" y="5143500"/>
          <p14:tracePt t="65789" x="4730750" y="5149850"/>
          <p14:tracePt t="65845" x="4730750" y="5156200"/>
          <p14:tracePt t="65853" x="4730750" y="5162550"/>
          <p14:tracePt t="65867" x="4730750" y="5168900"/>
          <p14:tracePt t="65883" x="4724400" y="5181600"/>
          <p14:tracePt t="65907" x="4724400" y="5187950"/>
          <p14:tracePt t="65913" x="4724400" y="5194300"/>
          <p14:tracePt t="65921" x="4724400" y="5200650"/>
          <p14:tracePt t="65959" x="4724400" y="5207000"/>
          <p14:tracePt t="65983" x="4724400" y="5213350"/>
          <p14:tracePt t="65999" x="4724400" y="5219700"/>
          <p14:tracePt t="66007" x="4724400" y="5226050"/>
          <p14:tracePt t="66013" x="4724400" y="5232400"/>
          <p14:tracePt t="66029" x="4724400" y="5238750"/>
          <p14:tracePt t="66038" x="4718050" y="5238750"/>
          <p14:tracePt t="66054" x="4718050" y="5251450"/>
          <p14:tracePt t="66088" x="4718050" y="5264150"/>
          <p14:tracePt t="66104" x="4718050" y="5270500"/>
          <p14:tracePt t="66131" x="4718050" y="5276850"/>
          <p14:tracePt t="66157" x="4718050" y="5283200"/>
          <p14:tracePt t="66228" x="4718050" y="5289550"/>
          <p14:tracePt t="66294" x="4718050" y="5295900"/>
          <p14:tracePt t="66306" x="4718050" y="5302250"/>
          <p14:tracePt t="66313" x="4718050" y="5308600"/>
          <p14:tracePt t="66322" x="4718050" y="5314950"/>
          <p14:tracePt t="66337" x="4718050" y="5321300"/>
          <p14:tracePt t="66485" x="4718050" y="5327650"/>
          <p14:tracePt t="78014" x="4730750" y="5353050"/>
          <p14:tracePt t="78022" x="4743450" y="5372100"/>
          <p14:tracePt t="78031" x="4756150" y="5384800"/>
          <p14:tracePt t="78039" x="4768850" y="5403850"/>
          <p14:tracePt t="78055" x="4794250" y="5435600"/>
          <p14:tracePt t="78072" x="4800600" y="5441950"/>
          <p14:tracePt t="78089" x="4806950" y="5441950"/>
          <p14:tracePt t="78161" x="4813300" y="5441950"/>
          <p14:tracePt t="78169" x="4813300" y="5448300"/>
          <p14:tracePt t="78177" x="4832350" y="5448300"/>
          <p14:tracePt t="78189" x="4845050" y="5461000"/>
          <p14:tracePt t="78206" x="4889500" y="5473700"/>
          <p14:tracePt t="78222" x="4933950" y="5492750"/>
          <p14:tracePt t="78239" x="4991100" y="5505450"/>
          <p14:tracePt t="78255" x="5073650" y="5518150"/>
          <p14:tracePt t="78272" x="5143500" y="5530850"/>
          <p14:tracePt t="78289" x="5219700" y="5549900"/>
          <p14:tracePt t="78306" x="5346700" y="5549900"/>
          <p14:tracePt t="78322" x="5454650" y="5556250"/>
          <p14:tracePt t="78339" x="5556250" y="5556250"/>
          <p14:tracePt t="78356" x="5645150" y="5543550"/>
          <p14:tracePt t="78372" x="5734050" y="5530850"/>
          <p14:tracePt t="78389" x="5822950" y="5524500"/>
          <p14:tracePt t="78406" x="5949950" y="5492750"/>
          <p14:tracePt t="78422" x="6026150" y="5467350"/>
          <p14:tracePt t="78439" x="6083300" y="5429250"/>
          <p14:tracePt t="78455" x="6121400" y="5391150"/>
          <p14:tracePt t="78472" x="6146800" y="5340350"/>
          <p14:tracePt t="78488" x="6165850" y="5276850"/>
          <p14:tracePt t="78506" x="6203950" y="5187950"/>
          <p14:tracePt t="78522" x="6229350" y="5124450"/>
          <p14:tracePt t="78539" x="6273800" y="5048250"/>
          <p14:tracePt t="78556" x="6343650" y="4953000"/>
          <p14:tracePt t="78572" x="6407150" y="4851400"/>
          <p14:tracePt t="78589" x="6470650" y="4775200"/>
          <p14:tracePt t="78606" x="6553200" y="4660900"/>
          <p14:tracePt t="78622" x="6623050" y="4572000"/>
          <p14:tracePt t="78639" x="6692900" y="4470400"/>
          <p14:tracePt t="78655" x="6743700" y="4337050"/>
          <p14:tracePt t="78672" x="6769100" y="4203700"/>
          <p14:tracePt t="78688" x="6794500" y="4057650"/>
          <p14:tracePt t="78705" x="6800850" y="3917950"/>
          <p14:tracePt t="78722" x="6826250" y="3778250"/>
          <p14:tracePt t="78739" x="6851650" y="3708400"/>
          <p14:tracePt t="78755" x="6883400" y="3632200"/>
          <p14:tracePt t="78772" x="6915150" y="3530600"/>
          <p14:tracePt t="78789" x="6940550" y="3397250"/>
          <p14:tracePt t="78806" x="6940550" y="3175000"/>
          <p14:tracePt t="78822" x="6940550" y="3028950"/>
          <p14:tracePt t="78839" x="6940550" y="2914650"/>
          <p14:tracePt t="78855" x="6965950" y="2825750"/>
          <p14:tracePt t="78872" x="6978650" y="2743200"/>
          <p14:tracePt t="78889" x="7004050" y="2654300"/>
          <p14:tracePt t="78906" x="7029450" y="2514600"/>
          <p14:tracePt t="78922" x="7035800" y="2432050"/>
          <p14:tracePt t="78938" x="7054850" y="2362200"/>
          <p14:tracePt t="78955" x="7073900" y="2298700"/>
          <p14:tracePt t="78971" x="7112000" y="2209800"/>
          <p14:tracePt t="78988" x="7143750" y="2101850"/>
          <p14:tracePt t="79005" x="7156450" y="2000250"/>
          <p14:tracePt t="79022" x="7169150" y="1905000"/>
          <p14:tracePt t="79038" x="7175500" y="1885950"/>
          <p14:tracePt t="79055" x="7181850" y="1879600"/>
          <p14:tracePt t="79072" x="7194550" y="1866900"/>
          <p14:tracePt t="79089" x="7207250" y="1854200"/>
          <p14:tracePt t="79105" x="7226300" y="1841500"/>
          <p14:tracePt t="79122" x="7245350" y="1828800"/>
          <p14:tracePt t="79409" x="7245350" y="1841500"/>
          <p14:tracePt t="79417" x="7245350" y="1866900"/>
          <p14:tracePt t="79425" x="7245350" y="1898650"/>
          <p14:tracePt t="79439" x="7245350" y="1955800"/>
          <p14:tracePt t="79455" x="7251700" y="1987550"/>
          <p14:tracePt t="79472" x="7251700" y="2012950"/>
          <p14:tracePt t="79489" x="7251700" y="2019300"/>
          <p14:tracePt t="79505" x="7251700" y="2025650"/>
          <p14:tracePt t="79522" x="7251700" y="2032000"/>
          <p14:tracePt t="79539" x="7251700" y="2051050"/>
          <p14:tracePt t="79556" x="7251700" y="2070100"/>
          <p14:tracePt t="79572" x="7251700" y="2082800"/>
          <p14:tracePt t="79589" x="7251700" y="2101850"/>
          <p14:tracePt t="79606" x="7251700" y="2108200"/>
          <p14:tracePt t="79622" x="7251700" y="2114550"/>
          <p14:tracePt t="79639" x="7251700" y="2139950"/>
          <p14:tracePt t="79655" x="7258050" y="2171700"/>
          <p14:tracePt t="79672" x="7258050" y="2184400"/>
          <p14:tracePt t="79688" x="7258050" y="2203450"/>
          <p14:tracePt t="79705" x="7277100" y="2228850"/>
          <p14:tracePt t="79722" x="7289800" y="2247900"/>
          <p14:tracePt t="79739" x="7302500" y="2279650"/>
          <p14:tracePt t="79755" x="7308850" y="2279650"/>
          <p14:tracePt t="82752" x="7308850" y="2286000"/>
          <p14:tracePt t="82760" x="7308850" y="2292350"/>
          <p14:tracePt t="82766" x="7308850" y="2298700"/>
          <p14:tracePt t="82774" x="7302500" y="2311400"/>
          <p14:tracePt t="82788" x="7302500" y="2317750"/>
          <p14:tracePt t="82805" x="7302500" y="2330450"/>
          <p14:tracePt t="82822" x="7289800" y="2343150"/>
          <p14:tracePt t="82839" x="7289800" y="2349500"/>
          <p14:tracePt t="82855" x="7283450" y="2355850"/>
          <p14:tracePt t="82872" x="7277100" y="2374900"/>
          <p14:tracePt t="82889" x="7270750" y="2387600"/>
          <p14:tracePt t="82905" x="7264400" y="2400300"/>
          <p14:tracePt t="82922" x="7251700" y="2425700"/>
          <p14:tracePt t="82938" x="7245350" y="2444750"/>
          <p14:tracePt t="82956" x="7239000" y="2463800"/>
          <p14:tracePt t="82972" x="7232650" y="2482850"/>
          <p14:tracePt t="82989" x="7226300" y="2508250"/>
          <p14:tracePt t="83006" x="7219950" y="2527300"/>
          <p14:tracePt t="83022" x="7207250" y="2540000"/>
          <p14:tracePt t="83039" x="7207250" y="2552700"/>
          <p14:tracePt t="83055" x="7200900" y="2565400"/>
          <p14:tracePt t="83073" x="7194550" y="2584450"/>
          <p14:tracePt t="83089" x="7194550" y="2603500"/>
          <p14:tracePt t="83106" x="7188200" y="2616200"/>
          <p14:tracePt t="83123" x="7188200" y="2622550"/>
          <p14:tracePt t="83139" x="7188200" y="2628900"/>
          <p14:tracePt t="83156" x="7188200" y="2635250"/>
          <p14:tracePt t="83173" x="7188200" y="2647950"/>
          <p14:tracePt t="83189" x="7188200" y="2654300"/>
          <p14:tracePt t="83206" x="7188200" y="2660650"/>
          <p14:tracePt t="83223" x="7188200" y="2673350"/>
          <p14:tracePt t="83239" x="7188200" y="2679700"/>
          <p14:tracePt t="83272" x="7188200" y="2686050"/>
          <p14:tracePt t="83289" x="7188200" y="2692400"/>
          <p14:tracePt t="83306" x="7188200" y="2698750"/>
          <p14:tracePt t="83322" x="7188200" y="2711450"/>
          <p14:tracePt t="83356" x="7188200" y="2717800"/>
          <p14:tracePt t="83391" x="7188200" y="2724150"/>
          <p14:tracePt t="83408" x="7188200" y="2730500"/>
          <p14:tracePt t="83424" x="7188200" y="2736850"/>
          <p14:tracePt t="83430" x="7188200" y="2743200"/>
          <p14:tracePt t="83439" x="7188200" y="2749550"/>
          <p14:tracePt t="83456" x="7188200" y="2755900"/>
          <p14:tracePt t="83472" x="7188200" y="2768600"/>
          <p14:tracePt t="83489" x="7188200" y="2781300"/>
          <p14:tracePt t="83523" x="7188200" y="2794000"/>
          <p14:tracePt t="83539" x="7188200" y="2800350"/>
          <p14:tracePt t="83556" x="7188200" y="2813050"/>
          <p14:tracePt t="83572" x="7188200" y="2825750"/>
          <p14:tracePt t="83589" x="7188200" y="2844800"/>
          <p14:tracePt t="83606" x="7194550" y="2863850"/>
          <p14:tracePt t="83623" x="7200900" y="2876550"/>
          <p14:tracePt t="83639" x="7207250" y="2882900"/>
          <p14:tracePt t="83672" x="7207250" y="2889250"/>
          <p14:tracePt t="83689" x="7213600" y="2901950"/>
          <p14:tracePt t="83706" x="7219950" y="2908300"/>
          <p14:tracePt t="83723" x="7219950" y="2921000"/>
          <p14:tracePt t="83739" x="7226300" y="2927350"/>
          <p14:tracePt t="83756" x="7232650" y="2933700"/>
          <p14:tracePt t="83954" x="7232650" y="2940050"/>
          <p14:tracePt t="83962" x="7232650" y="2946400"/>
          <p14:tracePt t="83973" x="7232650" y="2952750"/>
          <p14:tracePt t="83989" x="7239000" y="2952750"/>
          <p14:tracePt t="93416" x="7239000" y="2959100"/>
          <p14:tracePt t="93425" x="7239000" y="2965450"/>
          <p14:tracePt t="93433" x="7239000" y="2971800"/>
          <p14:tracePt t="93479" x="7239000" y="2978150"/>
          <p14:tracePt t="93585" x="7239000" y="2984500"/>
          <p14:tracePt t="93601" x="7239000" y="2990850"/>
          <p14:tracePt t="93639" x="7239000" y="2997200"/>
          <p14:tracePt t="93646" x="7239000" y="3003550"/>
          <p14:tracePt t="93662" x="7239000" y="3009900"/>
          <p14:tracePt t="93692" x="7239000" y="3022600"/>
          <p14:tracePt t="93702" x="7239000" y="3028950"/>
          <p14:tracePt t="93718" x="7239000" y="3035300"/>
          <p14:tracePt t="93726" x="7239000" y="3041650"/>
          <p14:tracePt t="93740" x="7239000" y="3067050"/>
          <p14:tracePt t="93757" x="7232650" y="3086100"/>
          <p14:tracePt t="93773" x="7226300" y="3105150"/>
          <p14:tracePt t="93790" x="7226300" y="3111500"/>
          <p14:tracePt t="93807" x="7226300" y="3117850"/>
          <p14:tracePt t="93824" x="7226300" y="3124200"/>
          <p14:tracePt t="93840" x="7226300" y="3130550"/>
          <p14:tracePt t="93857" x="7226300" y="3143250"/>
          <p14:tracePt t="93874" x="7226300" y="3155950"/>
          <p14:tracePt t="93890" x="7219950" y="3181350"/>
          <p14:tracePt t="93907" x="7207250" y="3206750"/>
          <p14:tracePt t="93923" x="7207250" y="3219450"/>
          <p14:tracePt t="93941" x="7200900" y="3244850"/>
          <p14:tracePt t="93957" x="7200900" y="3251200"/>
          <p14:tracePt t="93973" x="7194550" y="3263900"/>
          <p14:tracePt t="93990" x="7194550" y="3289300"/>
          <p14:tracePt t="94007" x="7188200" y="3314700"/>
          <p14:tracePt t="94023" x="7175500" y="3346450"/>
          <p14:tracePt t="94040" x="7169150" y="3384550"/>
          <p14:tracePt t="94057" x="7169150" y="3397250"/>
          <p14:tracePt t="94074" x="7169150" y="3403600"/>
          <p14:tracePt t="94090" x="7169150" y="3409950"/>
          <p14:tracePt t="94107" x="7162800" y="3422650"/>
          <p14:tracePt t="94123" x="7156450" y="3441700"/>
          <p14:tracePt t="94141" x="7143750" y="3479800"/>
          <p14:tracePt t="94157" x="7137400" y="3505200"/>
          <p14:tracePt t="94174" x="7131050" y="3511550"/>
          <p14:tracePt t="94280" x="7124700" y="3517900"/>
          <p14:tracePt t="94287" x="7124700" y="3524250"/>
          <p14:tracePt t="94301" x="7124700" y="3530600"/>
          <p14:tracePt t="94395" x="7118350" y="3543300"/>
          <p14:tracePt t="94403" x="7112000" y="3549650"/>
          <p14:tracePt t="94408" x="7112000" y="3556000"/>
          <p14:tracePt t="94423" x="7105650" y="3568700"/>
          <p14:tracePt t="94441" x="7105650" y="3575050"/>
          <p14:tracePt t="94457" x="7105650" y="3587750"/>
          <p14:tracePt t="94473" x="7099300" y="3600450"/>
          <p14:tracePt t="94490" x="7092950" y="3619500"/>
          <p14:tracePt t="94507" x="7086600" y="3651250"/>
          <p14:tracePt t="94523" x="7073900" y="3683000"/>
          <p14:tracePt t="94541" x="7073900" y="3740150"/>
          <p14:tracePt t="94557" x="7073900" y="3771900"/>
          <p14:tracePt t="94573" x="7080250" y="3810000"/>
          <p14:tracePt t="94590" x="7080250" y="3841750"/>
          <p14:tracePt t="94606" x="7080250" y="3886200"/>
          <p14:tracePt t="94623" x="7080250" y="3937000"/>
          <p14:tracePt t="94640" x="7061200" y="4032250"/>
          <p14:tracePt t="94656" x="7054850" y="4108450"/>
          <p14:tracePt t="94673" x="7054850" y="4178300"/>
          <p14:tracePt t="94690" x="7067550" y="4235450"/>
          <p14:tracePt t="94706" x="7073900" y="4279900"/>
          <p14:tracePt t="94723" x="7073900" y="4318000"/>
          <p14:tracePt t="94740" x="7073900" y="4362450"/>
          <p14:tracePt t="94757" x="7073900" y="4387850"/>
          <p14:tracePt t="94774" x="7080250" y="4413250"/>
          <p14:tracePt t="94790" x="7086600" y="4432300"/>
          <p14:tracePt t="94807" x="7086600" y="4438650"/>
          <p14:tracePt t="95290" x="7092950" y="4438650"/>
          <p14:tracePt t="95304" x="7099300" y="4438650"/>
          <p14:tracePt t="95312" x="7099300" y="4445000"/>
          <p14:tracePt t="95382" x="7105650" y="4445000"/>
          <p14:tracePt t="95458" x="7112000" y="4445000"/>
          <p14:tracePt t="106698" x="7112000" y="4464050"/>
          <p14:tracePt t="106706" x="7112000" y="4483100"/>
          <p14:tracePt t="106714" x="7118350" y="4502150"/>
          <p14:tracePt t="106725" x="7124700" y="4521200"/>
          <p14:tracePt t="106741" x="7143750" y="4559300"/>
          <p14:tracePt t="106758" x="7156450" y="4597400"/>
          <p14:tracePt t="106775" x="7169150" y="4641850"/>
          <p14:tracePt t="106791" x="7188200" y="4718050"/>
          <p14:tracePt t="106808" x="7188200" y="4756150"/>
          <p14:tracePt t="106825" x="7188200" y="4775200"/>
          <p14:tracePt t="106842" x="7188200" y="4787900"/>
          <p14:tracePt t="106858" x="7188200" y="4794250"/>
          <p14:tracePt t="106875" x="7194550" y="4800600"/>
          <p14:tracePt t="106892" x="7194550" y="4813300"/>
          <p14:tracePt t="106908" x="7194550" y="4819650"/>
          <p14:tracePt t="106925" x="7194550" y="4838700"/>
          <p14:tracePt t="106942" x="7194550" y="4857750"/>
          <p14:tracePt t="106958" x="7194550" y="4864100"/>
          <p14:tracePt t="106975" x="7200900" y="4870450"/>
          <p14:tracePt t="106991" x="7200900" y="4876800"/>
          <p14:tracePt t="107008" x="7200900" y="4883150"/>
          <p14:tracePt t="107025" x="7200900" y="4902200"/>
          <p14:tracePt t="107041" x="7200900" y="4927600"/>
          <p14:tracePt t="107058" x="7194550" y="4940300"/>
          <p14:tracePt t="107075" x="7194550" y="4953000"/>
          <p14:tracePt t="107091" x="7188200" y="4972050"/>
          <p14:tracePt t="107108" x="7181850" y="4978400"/>
          <p14:tracePt t="107125" x="7181850" y="4991100"/>
          <p14:tracePt t="107142" x="7181850" y="5016500"/>
          <p14:tracePt t="107158" x="7181850" y="5035550"/>
          <p14:tracePt t="107175" x="7188200" y="5060950"/>
          <p14:tracePt t="107178" x="7194550" y="5080000"/>
          <p14:tracePt t="107191" x="7194550" y="5105400"/>
          <p14:tracePt t="107208" x="7200900" y="5118100"/>
          <p14:tracePt t="107225" x="7207250" y="5124450"/>
          <p14:tracePt t="110035" x="7207250" y="5130800"/>
          <p14:tracePt t="110043" x="7207250" y="5149850"/>
          <p14:tracePt t="110051" x="7207250" y="5168900"/>
          <p14:tracePt t="110058" x="7207250" y="5194300"/>
          <p14:tracePt t="110074" x="7207250" y="5232400"/>
          <p14:tracePt t="110091" x="7207250" y="5245100"/>
          <p14:tracePt t="110108" x="7207250" y="5257800"/>
          <p14:tracePt t="110141" x="7207250" y="5264150"/>
          <p14:tracePt t="110158" x="7207250" y="5289550"/>
          <p14:tracePt t="110175" x="7207250" y="5334000"/>
          <p14:tracePt t="110191" x="7213600" y="5372100"/>
          <p14:tracePt t="110208" x="7219950" y="5422900"/>
          <p14:tracePt t="110225" x="7226300" y="5461000"/>
          <p14:tracePt t="110241" x="7226300" y="5486400"/>
          <p14:tracePt t="110258" x="7226300" y="5499100"/>
          <p14:tracePt t="110274" x="7232650" y="5518150"/>
          <p14:tracePt t="110335" x="7232650" y="5524500"/>
          <p14:tracePt t="110351" x="7232650" y="5530850"/>
          <p14:tracePt t="110367" x="7232650" y="5537200"/>
          <p14:tracePt t="110381" x="7232650" y="5543550"/>
          <p14:tracePt t="110389" x="7232650" y="5549900"/>
          <p14:tracePt t="110397" x="7232650" y="5556250"/>
          <p14:tracePt t="110408" x="7226300" y="5562600"/>
          <p14:tracePt t="110424" x="7219950" y="5581650"/>
          <p14:tracePt t="110441" x="7213600" y="5619750"/>
          <p14:tracePt t="110458" x="7200900" y="5651500"/>
          <p14:tracePt t="110474" x="7194550" y="5695950"/>
          <p14:tracePt t="110491" x="7194550" y="5702300"/>
          <p14:tracePt t="110508" x="7194550" y="5708650"/>
          <p14:tracePt t="110525" x="7188200" y="5715000"/>
          <p14:tracePt t="110541" x="7181850" y="5721350"/>
          <p14:tracePt t="110558" x="7175500" y="5734050"/>
          <p14:tracePt t="110575" x="7169150" y="5753100"/>
          <p14:tracePt t="110591" x="7169150" y="5759450"/>
          <p14:tracePt t="110608" x="7162800" y="5765800"/>
          <p14:tracePt t="110625" x="7156450" y="5772150"/>
          <p14:tracePt t="110641" x="7156450" y="5778500"/>
          <p14:tracePt t="110675" x="7143750" y="5791200"/>
          <p14:tracePt t="110691" x="7143750" y="5803900"/>
          <p14:tracePt t="110708" x="7143750" y="5810250"/>
          <p14:tracePt t="110725" x="7143750" y="5816600"/>
          <p14:tracePt t="112939" x="7150100" y="5816600"/>
          <p14:tracePt t="112947" x="7169150" y="5822950"/>
          <p14:tracePt t="112955" x="7194550" y="5829300"/>
          <p14:tracePt t="112961" x="7226300" y="5842000"/>
          <p14:tracePt t="112975" x="7251700" y="5848350"/>
          <p14:tracePt t="112991" x="7308850" y="5848350"/>
          <p14:tracePt t="113008" x="7359650" y="5854700"/>
          <p14:tracePt t="113025" x="7397750" y="5861050"/>
          <p14:tracePt t="113041" x="7404100" y="5867400"/>
          <p14:tracePt t="113109" x="7410450" y="5867400"/>
          <p14:tracePt t="113123" x="7416800" y="5867400"/>
          <p14:tracePt t="113131" x="7423150" y="5873750"/>
          <p14:tracePt t="113141" x="7435850" y="5873750"/>
          <p14:tracePt t="113158" x="7461250" y="5886450"/>
          <p14:tracePt t="113175" x="7499350" y="5892800"/>
          <p14:tracePt t="113191" x="7556500" y="5899150"/>
          <p14:tracePt t="113208" x="7639050" y="5911850"/>
          <p14:tracePt t="113225" x="7778750" y="5911850"/>
          <p14:tracePt t="113241" x="7880350" y="5911850"/>
          <p14:tracePt t="113258" x="7981950" y="5911850"/>
          <p14:tracePt t="113275" x="8070850" y="5892800"/>
          <p14:tracePt t="113292" x="8140700" y="5886450"/>
          <p14:tracePt t="113308" x="8197850" y="5873750"/>
          <p14:tracePt t="113325" x="8274050" y="5848350"/>
          <p14:tracePt t="113341" x="8343900" y="5810250"/>
          <p14:tracePt t="113358" x="8401050" y="5759450"/>
          <p14:tracePt t="113375" x="8445500" y="5721350"/>
          <p14:tracePt t="113392" x="8483600" y="5689600"/>
          <p14:tracePt t="113408" x="8509000" y="5670550"/>
          <p14:tracePt t="113425" x="8547100" y="5651500"/>
          <p14:tracePt t="113441" x="8578850" y="5632450"/>
          <p14:tracePt t="113458" x="8597900" y="5619750"/>
          <p14:tracePt t="113475" x="8623300" y="5588000"/>
          <p14:tracePt t="113491" x="8648700" y="5543550"/>
          <p14:tracePt t="113508" x="8674100" y="5486400"/>
          <p14:tracePt t="113525" x="8712200" y="5422900"/>
          <p14:tracePt t="113541" x="8743950" y="5384800"/>
          <p14:tracePt t="113558" x="8788400" y="5334000"/>
          <p14:tracePt t="113575" x="8826500" y="5264150"/>
          <p14:tracePt t="113591" x="8870950" y="5200650"/>
          <p14:tracePt t="113608" x="8915400" y="5130800"/>
          <p14:tracePt t="113625" x="8985250" y="5029200"/>
          <p14:tracePt t="113642" x="9017000" y="4933950"/>
          <p14:tracePt t="113658" x="9036050" y="4851400"/>
          <p14:tracePt t="113675" x="9061450" y="4762500"/>
          <p14:tracePt t="113692" x="9074150" y="4679950"/>
          <p14:tracePt t="113708" x="9086850" y="4629150"/>
          <p14:tracePt t="113725" x="9105900" y="4546600"/>
          <p14:tracePt t="113742" x="9118600" y="4483100"/>
          <p14:tracePt t="113759" x="9131300" y="4413250"/>
          <p14:tracePt t="113775" x="9131300" y="4337050"/>
          <p14:tracePt t="113791" x="9124950" y="4248150"/>
          <p14:tracePt t="113808" x="9112250" y="4159250"/>
          <p14:tracePt t="113825" x="9105900" y="4064000"/>
          <p14:tracePt t="113841" x="9093200" y="4006850"/>
          <p14:tracePt t="113858" x="9086850" y="3924300"/>
          <p14:tracePt t="113875" x="9067800" y="3816350"/>
          <p14:tracePt t="113892" x="9036050" y="3676650"/>
          <p14:tracePt t="113908" x="8978900" y="3524250"/>
          <p14:tracePt t="113925" x="8902700" y="3295650"/>
          <p14:tracePt t="113942" x="8864600" y="3181350"/>
          <p14:tracePt t="113958" x="8845550" y="3111500"/>
          <p14:tracePt t="113975" x="8845550" y="3054350"/>
          <p14:tracePt t="113992" x="8845550" y="2990850"/>
          <p14:tracePt t="114008" x="8839200" y="2908300"/>
          <p14:tracePt t="114025" x="8826500" y="2774950"/>
          <p14:tracePt t="114042" x="8820150" y="2705100"/>
          <p14:tracePt t="114058" x="8820150" y="2660650"/>
          <p14:tracePt t="114075" x="8820150" y="2654300"/>
          <p14:tracePt t="114109" x="8820150" y="2641600"/>
          <p14:tracePt t="114126" x="8820150" y="2603500"/>
          <p14:tracePt t="114142" x="8832850" y="2552700"/>
          <p14:tracePt t="114159" x="8839200" y="2514600"/>
          <p14:tracePt t="114175" x="8839200" y="2489200"/>
          <p14:tracePt t="114192" x="8845550" y="2489200"/>
          <p14:tracePt t="114209" x="8851900" y="2482850"/>
          <p14:tracePt t="114226" x="8858250" y="2470150"/>
          <p14:tracePt t="114242" x="8870950" y="2451100"/>
          <p14:tracePt t="114259" x="8883650" y="2425700"/>
          <p14:tracePt t="114275" x="8890000" y="2393950"/>
          <p14:tracePt t="114292" x="8902700" y="2387600"/>
          <p14:tracePt t="114309" x="8909050" y="2381250"/>
          <p14:tracePt t="114326" x="8915400" y="2368550"/>
          <p14:tracePt t="114342" x="8928100" y="2368550"/>
          <p14:tracePt t="114359" x="8934450" y="2362200"/>
          <p14:tracePt t="114375" x="8940800" y="2362200"/>
          <p14:tracePt t="114392" x="8947150" y="2355850"/>
          <p14:tracePt t="114409" x="8947150" y="2349500"/>
          <p14:tracePt t="114426" x="8959850" y="2349500"/>
          <p14:tracePt t="114442" x="8972550" y="2349500"/>
          <p14:tracePt t="114459" x="8991600" y="2349500"/>
          <p14:tracePt t="114475" x="9023350" y="2349500"/>
          <p14:tracePt t="114492" x="9029700" y="2349500"/>
          <p14:tracePt t="114509" x="9036050" y="2349500"/>
          <p14:tracePt t="114559" x="9042400" y="2349500"/>
          <p14:tracePt t="114573" x="9055100" y="2349500"/>
          <p14:tracePt t="114581" x="9061450" y="2349500"/>
          <p14:tracePt t="114592" x="9074150" y="2349500"/>
          <p14:tracePt t="114609" x="9093200" y="2349500"/>
          <p14:tracePt t="114625" x="9099550" y="2349500"/>
          <p14:tracePt t="114659" x="9112250" y="2349500"/>
          <p14:tracePt t="114676" x="9118600" y="2349500"/>
          <p14:tracePt t="114680" x="9131300" y="2349500"/>
          <p14:tracePt t="114692" x="9137650" y="2349500"/>
          <p14:tracePt t="114709" x="9150350" y="2349500"/>
          <p14:tracePt t="114725" x="9156700" y="2349500"/>
          <p14:tracePt t="114805" x="9163050" y="2349500"/>
          <p14:tracePt t="114821" x="9169400" y="2349500"/>
          <p14:tracePt t="118272"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City Information</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296574" y="1577559"/>
            <a:ext cx="6252815" cy="3702881"/>
          </a:xfrm>
        </p:spPr>
        <p:txBody>
          <a:bodyPr/>
          <a:lstStyle/>
          <a:p>
            <a:pPr marL="0" lvl="0" indent="0">
              <a:spcBef>
                <a:spcPts val="0"/>
              </a:spcBef>
              <a:buNone/>
            </a:pPr>
            <a:r>
              <a:rPr lang="en-US" sz="2300" dirty="0">
                <a:solidFill>
                  <a:srgbClr val="FFFFFF"/>
                </a:solidFill>
              </a:rPr>
              <a:t>City Information was gathered from several sources</a:t>
            </a:r>
          </a:p>
          <a:p>
            <a:pPr marL="0" lvl="0" indent="0">
              <a:spcBef>
                <a:spcPts val="0"/>
              </a:spcBef>
              <a:buNone/>
            </a:pPr>
            <a:endParaRPr lang="en-US" sz="2300" dirty="0">
              <a:solidFill>
                <a:srgbClr val="FFFFFF"/>
              </a:solidFill>
            </a:endParaRPr>
          </a:p>
          <a:p>
            <a:pPr lvl="0" indent="-317500">
              <a:spcBef>
                <a:spcPts val="0"/>
              </a:spcBef>
              <a:buClr>
                <a:srgbClr val="FFFFFF"/>
              </a:buClr>
              <a:buSzPts val="1400"/>
              <a:buChar char="●"/>
            </a:pPr>
            <a:r>
              <a:rPr lang="en-US" sz="2100" dirty="0">
                <a:solidFill>
                  <a:srgbClr val="FFFFFF"/>
                </a:solidFill>
              </a:rPr>
              <a:t>City information was researched for crime rate, population, and cartel controlled</a:t>
            </a:r>
          </a:p>
          <a:p>
            <a:pPr lvl="0" indent="-317500">
              <a:spcBef>
                <a:spcPts val="0"/>
              </a:spcBef>
              <a:buClr>
                <a:srgbClr val="FFFFFF"/>
              </a:buClr>
              <a:buSzPts val="1400"/>
              <a:buChar char="●"/>
            </a:pPr>
            <a:r>
              <a:rPr lang="en-US" sz="2100" dirty="0">
                <a:solidFill>
                  <a:srgbClr val="FFFFFF"/>
                </a:solidFill>
              </a:rPr>
              <a:t>The data was tabulated for each of the cities defined in the routes</a:t>
            </a:r>
          </a:p>
          <a:p>
            <a:pPr marL="0" lvl="0" indent="0">
              <a:spcBef>
                <a:spcPts val="0"/>
              </a:spcBef>
              <a:buNone/>
            </a:pPr>
            <a:endParaRPr lang="en-US" sz="2300" dirty="0">
              <a:solidFill>
                <a:srgbClr val="FFFFFF"/>
              </a:solidFill>
            </a:endParaRPr>
          </a:p>
          <a:p>
            <a:pPr marL="0" lvl="0" indent="0">
              <a:spcBef>
                <a:spcPts val="0"/>
              </a:spcBef>
              <a:buNone/>
            </a:pPr>
            <a:endParaRPr lang="en-US" sz="2300" dirty="0">
              <a:solidFill>
                <a:srgbClr val="FFFFFF"/>
              </a:solidFill>
            </a:endParaRPr>
          </a:p>
        </p:txBody>
      </p:sp>
      <p:graphicFrame>
        <p:nvGraphicFramePr>
          <p:cNvPr id="7" name="Google Shape;290;p39">
            <a:extLst>
              <a:ext uri="{FF2B5EF4-FFF2-40B4-BE49-F238E27FC236}">
                <a16:creationId xmlns:a16="http://schemas.microsoft.com/office/drawing/2014/main" id="{5CBC59D7-97C1-4B27-B0C1-D0520B9F4A51}"/>
              </a:ext>
            </a:extLst>
          </p:cNvPr>
          <p:cNvGraphicFramePr/>
          <p:nvPr>
            <p:extLst>
              <p:ext uri="{D42A27DB-BD31-4B8C-83A1-F6EECF244321}">
                <p14:modId xmlns:p14="http://schemas.microsoft.com/office/powerpoint/2010/main" val="3987225080"/>
              </p:ext>
            </p:extLst>
          </p:nvPr>
        </p:nvGraphicFramePr>
        <p:xfrm>
          <a:off x="7213626" y="2081877"/>
          <a:ext cx="4681800" cy="2694243"/>
        </p:xfrm>
        <a:graphic>
          <a:graphicData uri="http://schemas.openxmlformats.org/drawingml/2006/table">
            <a:tbl>
              <a:tblPr>
                <a:noFill/>
              </a:tblPr>
              <a:tblGrid>
                <a:gridCol w="1299300">
                  <a:extLst>
                    <a:ext uri="{9D8B030D-6E8A-4147-A177-3AD203B41FA5}">
                      <a16:colId xmlns:a16="http://schemas.microsoft.com/office/drawing/2014/main" val="20000"/>
                    </a:ext>
                  </a:extLst>
                </a:gridCol>
                <a:gridCol w="1041600">
                  <a:extLst>
                    <a:ext uri="{9D8B030D-6E8A-4147-A177-3AD203B41FA5}">
                      <a16:colId xmlns:a16="http://schemas.microsoft.com/office/drawing/2014/main" val="20001"/>
                    </a:ext>
                  </a:extLst>
                </a:gridCol>
                <a:gridCol w="1170450">
                  <a:extLst>
                    <a:ext uri="{9D8B030D-6E8A-4147-A177-3AD203B41FA5}">
                      <a16:colId xmlns:a16="http://schemas.microsoft.com/office/drawing/2014/main" val="20002"/>
                    </a:ext>
                  </a:extLst>
                </a:gridCol>
                <a:gridCol w="1170450">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City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Cartel</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1200"/>
                        </a:spcAft>
                        <a:buNone/>
                      </a:pPr>
                      <a:r>
                        <a:rPr lang="en-US" sz="1200" dirty="0">
                          <a:solidFill>
                            <a:srgbClr val="24292E"/>
                          </a:solidFill>
                        </a:rPr>
                        <a:t>Aguascalientes</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6.8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905,908</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1200"/>
                        </a:spcAft>
                        <a:buNone/>
                      </a:pPr>
                      <a:r>
                        <a:rPr lang="en-US" sz="1200">
                          <a:solidFill>
                            <a:srgbClr val="24292E"/>
                          </a:solidFill>
                        </a:rPr>
                        <a:t>Celaya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38.2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513,690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Tierra Caliente</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1200"/>
                        </a:spcAft>
                        <a:buNone/>
                      </a:pPr>
                      <a:r>
                        <a:rPr lang="en-US" sz="1200">
                          <a:solidFill>
                            <a:srgbClr val="24292E"/>
                          </a:solidFill>
                        </a:rPr>
                        <a:t>Ciudad Valles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19.5</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184,262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1200"/>
                        </a:spcAft>
                        <a:buNone/>
                      </a:pPr>
                      <a:r>
                        <a:rPr lang="en-US" sz="1200">
                          <a:solidFill>
                            <a:srgbClr val="24292E"/>
                          </a:solidFill>
                        </a:rPr>
                        <a:t>Ciudad Victoria</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29.3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368,317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Tamaulipas</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1200"/>
                        </a:spcAft>
                        <a:buNone/>
                      </a:pPr>
                      <a:r>
                        <a:rPr lang="en-US" sz="1200">
                          <a:solidFill>
                            <a:srgbClr val="24292E"/>
                          </a:solidFill>
                        </a:rPr>
                        <a:t>Fresnillo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42.3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231,904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Tamaulipas</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71107C38-C7D2-419E-9D47-EC6D59608299}"/>
              </a:ext>
            </a:extLst>
          </p:cNvPr>
          <p:cNvSpPr/>
          <p:nvPr/>
        </p:nvSpPr>
        <p:spPr>
          <a:xfrm>
            <a:off x="8213453" y="4776120"/>
            <a:ext cx="2802370" cy="307777"/>
          </a:xfrm>
          <a:prstGeom prst="rect">
            <a:avLst/>
          </a:prstGeom>
        </p:spPr>
        <p:txBody>
          <a:bodyPr wrap="none">
            <a:spAutoFit/>
          </a:bodyPr>
          <a:lstStyle/>
          <a:p>
            <a:pPr lvl="0"/>
            <a:r>
              <a:rPr lang="en-US" dirty="0">
                <a:solidFill>
                  <a:srgbClr val="FFFFFF"/>
                </a:solidFill>
                <a:latin typeface="Rockwell" panose="02060603020205020403" pitchFamily="18" charset="0"/>
              </a:rPr>
              <a:t>Sample table of city information</a:t>
            </a:r>
            <a:endParaRPr lang="en-US" dirty="0">
              <a:latin typeface="Rockwell" panose="02060603020205020403" pitchFamily="18" charset="0"/>
            </a:endParaRPr>
          </a:p>
        </p:txBody>
      </p:sp>
      <p:pic>
        <p:nvPicPr>
          <p:cNvPr id="8" name="Picture 7">
            <a:extLst>
              <a:ext uri="{FF2B5EF4-FFF2-40B4-BE49-F238E27FC236}">
                <a16:creationId xmlns:a16="http://schemas.microsoft.com/office/drawing/2014/main" id="{654E8E8E-ABC3-4A49-894D-AD222020EA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78224227"/>
      </p:ext>
    </p:extLst>
  </p:cSld>
  <p:clrMapOvr>
    <a:masterClrMapping/>
  </p:clrMapOvr>
  <mc:AlternateContent xmlns:mc="http://schemas.openxmlformats.org/markup-compatibility/2006" xmlns:p14="http://schemas.microsoft.com/office/powerpoint/2010/main">
    <mc:Choice Requires="p14">
      <p:transition spd="slow" p14:dur="2000" advTm="39877"/>
    </mc:Choice>
    <mc:Fallback xmlns="">
      <p:transition spd="slow" advTm="39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Route Information</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296574" y="1073239"/>
            <a:ext cx="10719249" cy="3702881"/>
          </a:xfrm>
        </p:spPr>
        <p:txBody>
          <a:bodyPr/>
          <a:lstStyle/>
          <a:p>
            <a:pPr marL="0" lvl="0" indent="0">
              <a:spcBef>
                <a:spcPts val="0"/>
              </a:spcBef>
              <a:buNone/>
            </a:pPr>
            <a:r>
              <a:rPr lang="en-US" sz="2300" dirty="0">
                <a:solidFill>
                  <a:srgbClr val="FFFFFF"/>
                </a:solidFill>
              </a:rPr>
              <a:t>Route information was determined from several resources</a:t>
            </a:r>
          </a:p>
          <a:p>
            <a:pPr marL="0" lvl="0" indent="0">
              <a:spcBef>
                <a:spcPts val="0"/>
              </a:spcBef>
              <a:buNone/>
            </a:pPr>
            <a:endParaRPr lang="en-US" sz="2300" dirty="0">
              <a:solidFill>
                <a:srgbClr val="FFFFFF"/>
              </a:solidFill>
            </a:endParaRPr>
          </a:p>
          <a:p>
            <a:pPr marL="342900">
              <a:spcBef>
                <a:spcPts val="0"/>
              </a:spcBef>
            </a:pPr>
            <a:r>
              <a:rPr lang="en-US" sz="2100" dirty="0">
                <a:solidFill>
                  <a:srgbClr val="FFFFFF"/>
                </a:solidFill>
              </a:rPr>
              <a:t>The linear distance was calculated from Google Earth</a:t>
            </a:r>
          </a:p>
          <a:p>
            <a:pPr marL="342900">
              <a:spcBef>
                <a:spcPts val="0"/>
              </a:spcBef>
            </a:pPr>
            <a:r>
              <a:rPr lang="en-US" sz="2100" dirty="0">
                <a:solidFill>
                  <a:srgbClr val="FFFFFF"/>
                </a:solidFill>
              </a:rPr>
              <a:t>Path distance was determined from Google Maps</a:t>
            </a:r>
          </a:p>
          <a:p>
            <a:pPr marL="342900">
              <a:spcBef>
                <a:spcPts val="0"/>
              </a:spcBef>
            </a:pPr>
            <a:r>
              <a:rPr lang="en-US" sz="2100" dirty="0">
                <a:solidFill>
                  <a:srgbClr val="FFFFFF"/>
                </a:solidFill>
              </a:rPr>
              <a:t>The circuitry was calculated for each route</a:t>
            </a:r>
          </a:p>
          <a:p>
            <a:pPr marL="342900">
              <a:spcBef>
                <a:spcPts val="0"/>
              </a:spcBef>
            </a:pPr>
            <a:r>
              <a:rPr lang="en-US" sz="2100" dirty="0">
                <a:solidFill>
                  <a:srgbClr val="FFFFFF"/>
                </a:solidFill>
              </a:rPr>
              <a:t>The destination city’s population, crime rate, and cartel information was assigned to the routes</a:t>
            </a:r>
          </a:p>
          <a:p>
            <a:pPr marL="0" lvl="0" indent="0">
              <a:spcBef>
                <a:spcPts val="0"/>
              </a:spcBef>
              <a:buNone/>
            </a:pPr>
            <a:endParaRPr lang="en-US" sz="2300" dirty="0">
              <a:solidFill>
                <a:srgbClr val="FFFFFF"/>
              </a:solidFill>
            </a:endParaRPr>
          </a:p>
        </p:txBody>
      </p:sp>
      <p:sp>
        <p:nvSpPr>
          <p:cNvPr id="2" name="Rectangle 1">
            <a:extLst>
              <a:ext uri="{FF2B5EF4-FFF2-40B4-BE49-F238E27FC236}">
                <a16:creationId xmlns:a16="http://schemas.microsoft.com/office/drawing/2014/main" id="{71107C38-C7D2-419E-9D47-EC6D59608299}"/>
              </a:ext>
            </a:extLst>
          </p:cNvPr>
          <p:cNvSpPr/>
          <p:nvPr/>
        </p:nvSpPr>
        <p:spPr>
          <a:xfrm>
            <a:off x="6945885" y="6509802"/>
            <a:ext cx="2937022" cy="307777"/>
          </a:xfrm>
          <a:prstGeom prst="rect">
            <a:avLst/>
          </a:prstGeom>
        </p:spPr>
        <p:txBody>
          <a:bodyPr wrap="none">
            <a:spAutoFit/>
          </a:bodyPr>
          <a:lstStyle/>
          <a:p>
            <a:pPr lvl="0"/>
            <a:r>
              <a:rPr lang="en-US" dirty="0">
                <a:solidFill>
                  <a:srgbClr val="FFFFFF"/>
                </a:solidFill>
                <a:latin typeface="Rockwell" panose="02060603020205020403" pitchFamily="18" charset="0"/>
              </a:rPr>
              <a:t>Sample table of route information</a:t>
            </a:r>
            <a:endParaRPr lang="en-US" dirty="0">
              <a:latin typeface="Rockwell" panose="02060603020205020403" pitchFamily="18" charset="0"/>
            </a:endParaRPr>
          </a:p>
        </p:txBody>
      </p:sp>
      <p:pic>
        <p:nvPicPr>
          <p:cNvPr id="8" name="Picture 7">
            <a:extLst>
              <a:ext uri="{FF2B5EF4-FFF2-40B4-BE49-F238E27FC236}">
                <a16:creationId xmlns:a16="http://schemas.microsoft.com/office/drawing/2014/main" id="{D119E2B5-531F-497F-9F2D-471C8274C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graphicFrame>
        <p:nvGraphicFramePr>
          <p:cNvPr id="9" name="Google Shape;297;p40">
            <a:extLst>
              <a:ext uri="{FF2B5EF4-FFF2-40B4-BE49-F238E27FC236}">
                <a16:creationId xmlns:a16="http://schemas.microsoft.com/office/drawing/2014/main" id="{A8DDAC73-80C5-4FB7-A19F-A0F269E6E719}"/>
              </a:ext>
            </a:extLst>
          </p:cNvPr>
          <p:cNvGraphicFramePr/>
          <p:nvPr>
            <p:extLst>
              <p:ext uri="{D42A27DB-BD31-4B8C-83A1-F6EECF244321}">
                <p14:modId xmlns:p14="http://schemas.microsoft.com/office/powerpoint/2010/main" val="1462730365"/>
              </p:ext>
            </p:extLst>
          </p:nvPr>
        </p:nvGraphicFramePr>
        <p:xfrm>
          <a:off x="5084720" y="3600230"/>
          <a:ext cx="6524700" cy="2909572"/>
        </p:xfrm>
        <a:graphic>
          <a:graphicData uri="http://schemas.openxmlformats.org/drawingml/2006/table">
            <a:tbl>
              <a:tblPr>
                <a:noFill/>
              </a:tblPr>
              <a:tblGrid>
                <a:gridCol w="1087450">
                  <a:extLst>
                    <a:ext uri="{9D8B030D-6E8A-4147-A177-3AD203B41FA5}">
                      <a16:colId xmlns:a16="http://schemas.microsoft.com/office/drawing/2014/main" val="20000"/>
                    </a:ext>
                  </a:extLst>
                </a:gridCol>
                <a:gridCol w="1087450">
                  <a:extLst>
                    <a:ext uri="{9D8B030D-6E8A-4147-A177-3AD203B41FA5}">
                      <a16:colId xmlns:a16="http://schemas.microsoft.com/office/drawing/2014/main" val="20001"/>
                    </a:ext>
                  </a:extLst>
                </a:gridCol>
                <a:gridCol w="1087450">
                  <a:extLst>
                    <a:ext uri="{9D8B030D-6E8A-4147-A177-3AD203B41FA5}">
                      <a16:colId xmlns:a16="http://schemas.microsoft.com/office/drawing/2014/main" val="20002"/>
                    </a:ext>
                  </a:extLst>
                </a:gridCol>
                <a:gridCol w="1087450">
                  <a:extLst>
                    <a:ext uri="{9D8B030D-6E8A-4147-A177-3AD203B41FA5}">
                      <a16:colId xmlns:a16="http://schemas.microsoft.com/office/drawing/2014/main" val="20003"/>
                    </a:ext>
                  </a:extLst>
                </a:gridCol>
                <a:gridCol w="1087450">
                  <a:extLst>
                    <a:ext uri="{9D8B030D-6E8A-4147-A177-3AD203B41FA5}">
                      <a16:colId xmlns:a16="http://schemas.microsoft.com/office/drawing/2014/main" val="20004"/>
                    </a:ext>
                  </a:extLst>
                </a:gridCol>
                <a:gridCol w="1087450">
                  <a:extLst>
                    <a:ext uri="{9D8B030D-6E8A-4147-A177-3AD203B41FA5}">
                      <a16:colId xmlns:a16="http://schemas.microsoft.com/office/drawing/2014/main" val="20005"/>
                    </a:ext>
                  </a:extLst>
                </a:gridCol>
              </a:tblGrid>
              <a:tr h="381000">
                <a:tc>
                  <a:txBody>
                    <a:bodyPr/>
                    <a:lstStyle/>
                    <a:p>
                      <a:pPr marL="0" lvl="0" indent="0" algn="ctr" rtl="0">
                        <a:lnSpc>
                          <a:spcPct val="115000"/>
                        </a:lnSpc>
                        <a:spcBef>
                          <a:spcPts val="0"/>
                        </a:spcBef>
                        <a:spcAft>
                          <a:spcPts val="1200"/>
                        </a:spcAft>
                        <a:buNone/>
                      </a:pPr>
                      <a:r>
                        <a:rPr lang="en-US" sz="1200" b="1">
                          <a:solidFill>
                            <a:srgbClr val="24292E"/>
                          </a:solidFill>
                        </a:rPr>
                        <a:t>Route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Linear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Path Distance (mi)</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Circuity</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City Crime Rate</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1200"/>
                        </a:spcAft>
                        <a:buNone/>
                      </a:pPr>
                      <a:r>
                        <a:rPr lang="en-US" sz="1200" b="1">
                          <a:solidFill>
                            <a:srgbClr val="24292E"/>
                          </a:solidFill>
                        </a:rPr>
                        <a:t>Destination Population</a:t>
                      </a:r>
                      <a:endParaRPr sz="1200" b="1">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1200"/>
                        </a:spcAft>
                        <a:buNone/>
                      </a:pPr>
                      <a:r>
                        <a:rPr lang="en-US" sz="1200">
                          <a:solidFill>
                            <a:srgbClr val="24292E"/>
                          </a:solidFill>
                        </a:rPr>
                        <a:t>Zihuatanejo to Huetamo</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75.9</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162.0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2.1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28.6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49,031</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1200"/>
                        </a:spcAft>
                        <a:buNone/>
                      </a:pPr>
                      <a:r>
                        <a:rPr lang="en-US" sz="1200">
                          <a:solidFill>
                            <a:srgbClr val="24292E"/>
                          </a:solidFill>
                        </a:rPr>
                        <a:t>Zihuatanejo to Nueva Italia de Ruiz</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97.4</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125.0</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1.3</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4.7</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42,605</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1200"/>
                        </a:spcAft>
                        <a:buNone/>
                      </a:pPr>
                      <a:r>
                        <a:rPr lang="en-US" sz="1200">
                          <a:solidFill>
                            <a:srgbClr val="24292E"/>
                          </a:solidFill>
                        </a:rPr>
                        <a:t>Nueva Italia de Ruiz to Uruapan</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25.3</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36.2</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1.4</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a:solidFill>
                            <a:srgbClr val="24292E"/>
                          </a:solidFill>
                        </a:rPr>
                        <a:t>74.6</a:t>
                      </a:r>
                      <a:endParaRPr sz="120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1200"/>
                        </a:spcAft>
                        <a:buNone/>
                      </a:pPr>
                      <a:r>
                        <a:rPr lang="en-US" sz="1200" dirty="0">
                          <a:solidFill>
                            <a:srgbClr val="24292E"/>
                          </a:solidFill>
                        </a:rPr>
                        <a:t>348,643</a:t>
                      </a:r>
                      <a:endParaRPr sz="1200" dirty="0">
                        <a:solidFill>
                          <a:srgbClr val="24292E"/>
                        </a:solidFill>
                      </a:endParaRPr>
                    </a:p>
                  </a:txBody>
                  <a:tcPr marL="123825" marR="123825" marT="57150" marB="571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9372179"/>
      </p:ext>
    </p:extLst>
  </p:cSld>
  <p:clrMapOvr>
    <a:masterClrMapping/>
  </p:clrMapOvr>
  <mc:AlternateContent xmlns:mc="http://schemas.openxmlformats.org/markup-compatibility/2006" xmlns:p14="http://schemas.microsoft.com/office/powerpoint/2010/main">
    <mc:Choice Requires="p14">
      <p:transition spd="slow" p14:dur="2000" advTm="57847"/>
    </mc:Choice>
    <mc:Fallback xmlns="">
      <p:transition spd="slow" advTm="57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Forced-Choice Survey: Results</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159414" y="1097499"/>
            <a:ext cx="11522046" cy="3702881"/>
          </a:xfrm>
        </p:spPr>
        <p:txBody>
          <a:bodyPr/>
          <a:lstStyle/>
          <a:p>
            <a:pPr marL="0" lvl="0" indent="0">
              <a:spcBef>
                <a:spcPts val="0"/>
              </a:spcBef>
              <a:buNone/>
            </a:pPr>
            <a:r>
              <a:rPr lang="en-US" sz="2300" dirty="0">
                <a:solidFill>
                  <a:srgbClr val="FFFFFF"/>
                </a:solidFill>
              </a:rPr>
              <a:t>The survey results were collected and processed to determine the weights of the route attributes</a:t>
            </a:r>
          </a:p>
          <a:p>
            <a:pPr marL="0" lvl="0" indent="0">
              <a:spcBef>
                <a:spcPts val="0"/>
              </a:spcBef>
              <a:buNone/>
            </a:pPr>
            <a:endParaRPr lang="en-US" sz="2300" dirty="0">
              <a:solidFill>
                <a:srgbClr val="FFFFFF"/>
              </a:solidFill>
            </a:endParaRPr>
          </a:p>
          <a:p>
            <a:pPr marL="342900">
              <a:spcBef>
                <a:spcPts val="0"/>
              </a:spcBef>
            </a:pPr>
            <a:r>
              <a:rPr lang="en-US" sz="2100" dirty="0">
                <a:solidFill>
                  <a:srgbClr val="FFFFFF"/>
                </a:solidFill>
              </a:rPr>
              <a:t>The attributes of ranking and score were used to calculate a composite values to be applied to the route’s attributes</a:t>
            </a:r>
          </a:p>
          <a:p>
            <a:pPr marL="342900">
              <a:spcBef>
                <a:spcPts val="0"/>
              </a:spcBef>
            </a:pPr>
            <a:r>
              <a:rPr lang="en-US" sz="2100" dirty="0">
                <a:solidFill>
                  <a:srgbClr val="FFFFFF"/>
                </a:solidFill>
              </a:rPr>
              <a:t>The high/low was used to determine is a high or low value for a attribute equated to a risk level</a:t>
            </a:r>
            <a:endParaRPr lang="en-US" sz="2100" dirty="0"/>
          </a:p>
        </p:txBody>
      </p:sp>
      <p:graphicFrame>
        <p:nvGraphicFramePr>
          <p:cNvPr id="7" name="Google Shape;304;p41">
            <a:extLst>
              <a:ext uri="{FF2B5EF4-FFF2-40B4-BE49-F238E27FC236}">
                <a16:creationId xmlns:a16="http://schemas.microsoft.com/office/drawing/2014/main" id="{BBF57C07-E5ED-4AEE-BC52-79B0E52F1620}"/>
              </a:ext>
            </a:extLst>
          </p:cNvPr>
          <p:cNvGraphicFramePr/>
          <p:nvPr>
            <p:extLst>
              <p:ext uri="{D42A27DB-BD31-4B8C-83A1-F6EECF244321}">
                <p14:modId xmlns:p14="http://schemas.microsoft.com/office/powerpoint/2010/main" val="1715552310"/>
              </p:ext>
            </p:extLst>
          </p:nvPr>
        </p:nvGraphicFramePr>
        <p:xfrm>
          <a:off x="4434840" y="3966210"/>
          <a:ext cx="6832715" cy="2526030"/>
        </p:xfrm>
        <a:graphic>
          <a:graphicData uri="http://schemas.openxmlformats.org/drawingml/2006/table">
            <a:tbl>
              <a:tblPr>
                <a:noFill/>
              </a:tblPr>
              <a:tblGrid>
                <a:gridCol w="1366543">
                  <a:extLst>
                    <a:ext uri="{9D8B030D-6E8A-4147-A177-3AD203B41FA5}">
                      <a16:colId xmlns:a16="http://schemas.microsoft.com/office/drawing/2014/main" val="20000"/>
                    </a:ext>
                  </a:extLst>
                </a:gridCol>
                <a:gridCol w="1366543">
                  <a:extLst>
                    <a:ext uri="{9D8B030D-6E8A-4147-A177-3AD203B41FA5}">
                      <a16:colId xmlns:a16="http://schemas.microsoft.com/office/drawing/2014/main" val="20001"/>
                    </a:ext>
                  </a:extLst>
                </a:gridCol>
                <a:gridCol w="1366543">
                  <a:extLst>
                    <a:ext uri="{9D8B030D-6E8A-4147-A177-3AD203B41FA5}">
                      <a16:colId xmlns:a16="http://schemas.microsoft.com/office/drawing/2014/main" val="20002"/>
                    </a:ext>
                  </a:extLst>
                </a:gridCol>
                <a:gridCol w="1366543">
                  <a:extLst>
                    <a:ext uri="{9D8B030D-6E8A-4147-A177-3AD203B41FA5}">
                      <a16:colId xmlns:a16="http://schemas.microsoft.com/office/drawing/2014/main" val="20003"/>
                    </a:ext>
                  </a:extLst>
                </a:gridCol>
                <a:gridCol w="1366543">
                  <a:extLst>
                    <a:ext uri="{9D8B030D-6E8A-4147-A177-3AD203B41FA5}">
                      <a16:colId xmlns:a16="http://schemas.microsoft.com/office/drawing/2014/main" val="20004"/>
                    </a:ext>
                  </a:extLst>
                </a:gridCol>
              </a:tblGrid>
              <a:tr h="421005">
                <a:tc>
                  <a:txBody>
                    <a:bodyPr/>
                    <a:lstStyle/>
                    <a:p>
                      <a:pPr marL="0" lvl="0" indent="0" algn="ctr" rtl="0">
                        <a:lnSpc>
                          <a:spcPct val="115000"/>
                        </a:lnSpc>
                        <a:spcBef>
                          <a:spcPts val="0"/>
                        </a:spcBef>
                        <a:spcAft>
                          <a:spcPts val="0"/>
                        </a:spcAft>
                        <a:buNone/>
                      </a:pPr>
                      <a:r>
                        <a:rPr lang="en-US" sz="1100" b="1"/>
                        <a:t>Attribute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b="1"/>
                        <a:t>Score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b="1"/>
                        <a:t>Low/High</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b="1"/>
                        <a:t>Ranking</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b="1"/>
                        <a:t>Composite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21005">
                <a:tc>
                  <a:txBody>
                    <a:bodyPr/>
                    <a:lstStyle/>
                    <a:p>
                      <a:pPr marL="0" lvl="0" indent="0" algn="ctr" rtl="0">
                        <a:lnSpc>
                          <a:spcPct val="115000"/>
                        </a:lnSpc>
                        <a:spcBef>
                          <a:spcPts val="0"/>
                        </a:spcBef>
                        <a:spcAft>
                          <a:spcPts val="0"/>
                        </a:spcAft>
                        <a:buNone/>
                      </a:pPr>
                      <a:r>
                        <a:rPr lang="en-US" sz="1100" b="1"/>
                        <a:t>Presence of Competing Gangs</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a:t>4.71</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Low</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1.86</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3.93</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21005">
                <a:tc>
                  <a:txBody>
                    <a:bodyPr/>
                    <a:lstStyle/>
                    <a:p>
                      <a:pPr marL="0" lvl="0" indent="0" algn="ctr" rtl="0">
                        <a:lnSpc>
                          <a:spcPct val="115000"/>
                        </a:lnSpc>
                        <a:spcBef>
                          <a:spcPts val="0"/>
                        </a:spcBef>
                        <a:spcAft>
                          <a:spcPts val="0"/>
                        </a:spcAft>
                        <a:buNone/>
                      </a:pPr>
                      <a:r>
                        <a:rPr lang="en-US" sz="1100" b="1"/>
                        <a:t>Distance to Next Destination</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a:t>3.86</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Low</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2.43</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3.21</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21005">
                <a:tc>
                  <a:txBody>
                    <a:bodyPr/>
                    <a:lstStyle/>
                    <a:p>
                      <a:pPr marL="0" lvl="0" indent="0" algn="ctr" rtl="0">
                        <a:lnSpc>
                          <a:spcPct val="115000"/>
                        </a:lnSpc>
                        <a:spcBef>
                          <a:spcPts val="0"/>
                        </a:spcBef>
                        <a:spcAft>
                          <a:spcPts val="0"/>
                        </a:spcAft>
                        <a:buNone/>
                      </a:pPr>
                      <a:r>
                        <a:rPr lang="en-US" sz="1100" b="1"/>
                        <a:t>Crime Rate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dirty="0"/>
                        <a:t>3.14</a:t>
                      </a:r>
                      <a:endParaRPr sz="1100" dirty="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High</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3.14</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2.50</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21005">
                <a:tc>
                  <a:txBody>
                    <a:bodyPr/>
                    <a:lstStyle/>
                    <a:p>
                      <a:pPr marL="0" lvl="0" indent="0" algn="ctr" rtl="0">
                        <a:lnSpc>
                          <a:spcPct val="115000"/>
                        </a:lnSpc>
                        <a:spcBef>
                          <a:spcPts val="0"/>
                        </a:spcBef>
                        <a:spcAft>
                          <a:spcPts val="0"/>
                        </a:spcAft>
                        <a:buNone/>
                      </a:pPr>
                      <a:r>
                        <a:rPr lang="en-US" sz="1100" b="1"/>
                        <a:t>Population Density</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a:t>2.86</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Low</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3.71</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2.07</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21005">
                <a:tc>
                  <a:txBody>
                    <a:bodyPr/>
                    <a:lstStyle/>
                    <a:p>
                      <a:pPr marL="0" lvl="0" indent="0" algn="ctr" rtl="0">
                        <a:lnSpc>
                          <a:spcPct val="115000"/>
                        </a:lnSpc>
                        <a:spcBef>
                          <a:spcPts val="0"/>
                        </a:spcBef>
                        <a:spcAft>
                          <a:spcPts val="0"/>
                        </a:spcAft>
                        <a:buNone/>
                      </a:pPr>
                      <a:r>
                        <a:rPr lang="en-US" sz="1100" b="1"/>
                        <a:t>Complexity of the Route</a:t>
                      </a:r>
                      <a:endParaRPr sz="1100" b="1"/>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100" dirty="0"/>
                        <a:t>2.86</a:t>
                      </a:r>
                      <a:endParaRPr sz="1100" dirty="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Low</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a:t>3.86</a:t>
                      </a:r>
                      <a:endParaRPr sz="11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100" dirty="0"/>
                        <a:t>2.00</a:t>
                      </a:r>
                      <a:endParaRPr sz="1100" dirty="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F233E4B6-24EA-49CD-9398-272742A20DA8}"/>
              </a:ext>
            </a:extLst>
          </p:cNvPr>
          <p:cNvSpPr/>
          <p:nvPr/>
        </p:nvSpPr>
        <p:spPr>
          <a:xfrm>
            <a:off x="6300932" y="6492240"/>
            <a:ext cx="3183885" cy="307777"/>
          </a:xfrm>
          <a:prstGeom prst="rect">
            <a:avLst/>
          </a:prstGeom>
        </p:spPr>
        <p:txBody>
          <a:bodyPr wrap="none">
            <a:spAutoFit/>
          </a:bodyPr>
          <a:lstStyle/>
          <a:p>
            <a:r>
              <a:rPr lang="en-US" dirty="0">
                <a:solidFill>
                  <a:srgbClr val="FFFFFF"/>
                </a:solidFill>
                <a:latin typeface="Rockwell" panose="02060603020205020403" pitchFamily="18" charset="0"/>
              </a:rPr>
              <a:t>Survey results and composite values</a:t>
            </a:r>
            <a:endParaRPr lang="en-US" dirty="0">
              <a:latin typeface="Rockwell" panose="02060603020205020403" pitchFamily="18" charset="0"/>
            </a:endParaRPr>
          </a:p>
        </p:txBody>
      </p:sp>
      <p:pic>
        <p:nvPicPr>
          <p:cNvPr id="8" name="Picture 7">
            <a:extLst>
              <a:ext uri="{FF2B5EF4-FFF2-40B4-BE49-F238E27FC236}">
                <a16:creationId xmlns:a16="http://schemas.microsoft.com/office/drawing/2014/main" id="{E4725CBC-3814-4BB2-BF8B-3368AB950A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91399185"/>
      </p:ext>
    </p:extLst>
  </p:cSld>
  <p:clrMapOvr>
    <a:masterClrMapping/>
  </p:clrMapOvr>
  <mc:AlternateContent xmlns:mc="http://schemas.openxmlformats.org/markup-compatibility/2006" xmlns:p14="http://schemas.microsoft.com/office/powerpoint/2010/main">
    <mc:Choice Requires="p14">
      <p:transition spd="slow" p14:dur="2000" advTm="46736"/>
    </mc:Choice>
    <mc:Fallback xmlns="">
      <p:transition spd="slow" advTm="46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ECA4E-EBA6-485D-9C38-A5896896B349}"/>
              </a:ext>
            </a:extLst>
          </p:cNvPr>
          <p:cNvSpPr>
            <a:spLocks noGrp="1"/>
          </p:cNvSpPr>
          <p:nvPr>
            <p:ph type="title"/>
          </p:nvPr>
        </p:nvSpPr>
        <p:spPr>
          <a:xfrm>
            <a:off x="913795" y="0"/>
            <a:ext cx="10353761" cy="1326321"/>
          </a:xfrm>
        </p:spPr>
        <p:txBody>
          <a:bodyPr/>
          <a:lstStyle/>
          <a:p>
            <a:r>
              <a:rPr lang="en-US" sz="4000" dirty="0">
                <a:latin typeface="Helvetica" panose="020B0604020202020204" pitchFamily="34" charset="0"/>
                <a:cs typeface="Helvetica" panose="020B0604020202020204" pitchFamily="34" charset="0"/>
              </a:rPr>
              <a:t>Route Weights</a:t>
            </a:r>
          </a:p>
        </p:txBody>
      </p:sp>
      <p:sp>
        <p:nvSpPr>
          <p:cNvPr id="5" name="Text Placeholder 4">
            <a:extLst>
              <a:ext uri="{FF2B5EF4-FFF2-40B4-BE49-F238E27FC236}">
                <a16:creationId xmlns:a16="http://schemas.microsoft.com/office/drawing/2014/main" id="{C87188E1-796F-4864-BD7F-E99A16BA0ECC}"/>
              </a:ext>
            </a:extLst>
          </p:cNvPr>
          <p:cNvSpPr>
            <a:spLocks noGrp="1"/>
          </p:cNvSpPr>
          <p:nvPr>
            <p:ph type="body" idx="1"/>
          </p:nvPr>
        </p:nvSpPr>
        <p:spPr>
          <a:xfrm>
            <a:off x="113694" y="1040349"/>
            <a:ext cx="11522046" cy="3702881"/>
          </a:xfrm>
        </p:spPr>
        <p:txBody>
          <a:bodyPr/>
          <a:lstStyle/>
          <a:p>
            <a:pPr marL="0" lvl="0" indent="0">
              <a:spcBef>
                <a:spcPts val="0"/>
              </a:spcBef>
              <a:buNone/>
            </a:pPr>
            <a:r>
              <a:rPr lang="en-US" sz="2300" dirty="0">
                <a:solidFill>
                  <a:srgbClr val="FFFFFF"/>
                </a:solidFill>
              </a:rPr>
              <a:t>The route weights were calculated from the attributes of the routes and the survey results</a:t>
            </a:r>
          </a:p>
          <a:p>
            <a:pPr lvl="0" indent="-317500">
              <a:spcBef>
                <a:spcPts val="0"/>
              </a:spcBef>
              <a:buClr>
                <a:srgbClr val="FFFFFF"/>
              </a:buClr>
              <a:buSzPts val="1400"/>
              <a:buChar char="●"/>
            </a:pPr>
            <a:r>
              <a:rPr lang="en-US" sz="2100" dirty="0">
                <a:solidFill>
                  <a:srgbClr val="FFFFFF"/>
                </a:solidFill>
              </a:rPr>
              <a:t>The attributes for the routes were normalized between 0 and 1 using the min and max value for each attribute</a:t>
            </a:r>
          </a:p>
          <a:p>
            <a:pPr lvl="0" indent="-317500">
              <a:spcBef>
                <a:spcPts val="0"/>
              </a:spcBef>
              <a:buClr>
                <a:srgbClr val="FFFFFF"/>
              </a:buClr>
              <a:buSzPts val="1400"/>
              <a:buChar char="●"/>
            </a:pPr>
            <a:r>
              <a:rPr lang="en-US" sz="2100" dirty="0">
                <a:solidFill>
                  <a:srgbClr val="FFFFFF"/>
                </a:solidFill>
              </a:rPr>
              <a:t>The route’s attribute was multiplied by the survey composite values to form a weight for each route</a:t>
            </a:r>
          </a:p>
          <a:p>
            <a:pPr lvl="0" indent="-317500">
              <a:spcBef>
                <a:spcPts val="0"/>
              </a:spcBef>
              <a:buClr>
                <a:srgbClr val="FFFFFF"/>
              </a:buClr>
              <a:buSzPts val="1400"/>
              <a:buChar char="●"/>
            </a:pPr>
            <a:r>
              <a:rPr lang="en-US" sz="2100" dirty="0">
                <a:solidFill>
                  <a:srgbClr val="FFFFFF"/>
                </a:solidFill>
              </a:rPr>
              <a:t>The weight equates to the level of risk along each route segment</a:t>
            </a:r>
            <a:endParaRPr lang="en-US" sz="2100" dirty="0"/>
          </a:p>
        </p:txBody>
      </p:sp>
      <p:sp>
        <p:nvSpPr>
          <p:cNvPr id="2" name="Rectangle 1">
            <a:extLst>
              <a:ext uri="{FF2B5EF4-FFF2-40B4-BE49-F238E27FC236}">
                <a16:creationId xmlns:a16="http://schemas.microsoft.com/office/drawing/2014/main" id="{F233E4B6-24EA-49CD-9398-272742A20DA8}"/>
              </a:ext>
            </a:extLst>
          </p:cNvPr>
          <p:cNvSpPr/>
          <p:nvPr/>
        </p:nvSpPr>
        <p:spPr>
          <a:xfrm>
            <a:off x="6300932" y="6492240"/>
            <a:ext cx="2685351" cy="307777"/>
          </a:xfrm>
          <a:prstGeom prst="rect">
            <a:avLst/>
          </a:prstGeom>
        </p:spPr>
        <p:txBody>
          <a:bodyPr wrap="none">
            <a:spAutoFit/>
          </a:bodyPr>
          <a:lstStyle/>
          <a:p>
            <a:r>
              <a:rPr lang="en-US" dirty="0">
                <a:solidFill>
                  <a:srgbClr val="FFFFFF"/>
                </a:solidFill>
                <a:latin typeface="Rockwell" panose="02060603020205020403" pitchFamily="18" charset="0"/>
              </a:rPr>
              <a:t>Example of route weight data</a:t>
            </a:r>
            <a:endParaRPr lang="en-US" dirty="0">
              <a:latin typeface="Rockwell" panose="02060603020205020403" pitchFamily="18" charset="0"/>
            </a:endParaRPr>
          </a:p>
        </p:txBody>
      </p:sp>
      <p:graphicFrame>
        <p:nvGraphicFramePr>
          <p:cNvPr id="6" name="Google Shape;311;p42">
            <a:extLst>
              <a:ext uri="{FF2B5EF4-FFF2-40B4-BE49-F238E27FC236}">
                <a16:creationId xmlns:a16="http://schemas.microsoft.com/office/drawing/2014/main" id="{A0A4A99E-DF8C-48B8-B56E-E8E5AA26511D}"/>
              </a:ext>
            </a:extLst>
          </p:cNvPr>
          <p:cNvGraphicFramePr/>
          <p:nvPr>
            <p:extLst>
              <p:ext uri="{D42A27DB-BD31-4B8C-83A1-F6EECF244321}">
                <p14:modId xmlns:p14="http://schemas.microsoft.com/office/powerpoint/2010/main" val="2013617325"/>
              </p:ext>
            </p:extLst>
          </p:nvPr>
        </p:nvGraphicFramePr>
        <p:xfrm>
          <a:off x="4160520" y="3967880"/>
          <a:ext cx="6603708" cy="2524359"/>
        </p:xfrm>
        <a:graphic>
          <a:graphicData uri="http://schemas.openxmlformats.org/drawingml/2006/table">
            <a:tbl>
              <a:tblPr>
                <a:noFill/>
              </a:tblPr>
              <a:tblGrid>
                <a:gridCol w="1071870">
                  <a:extLst>
                    <a:ext uri="{9D8B030D-6E8A-4147-A177-3AD203B41FA5}">
                      <a16:colId xmlns:a16="http://schemas.microsoft.com/office/drawing/2014/main" val="20000"/>
                    </a:ext>
                  </a:extLst>
                </a:gridCol>
                <a:gridCol w="921973">
                  <a:extLst>
                    <a:ext uri="{9D8B030D-6E8A-4147-A177-3AD203B41FA5}">
                      <a16:colId xmlns:a16="http://schemas.microsoft.com/office/drawing/2014/main" val="20001"/>
                    </a:ext>
                  </a:extLst>
                </a:gridCol>
                <a:gridCol w="921973">
                  <a:extLst>
                    <a:ext uri="{9D8B030D-6E8A-4147-A177-3AD203B41FA5}">
                      <a16:colId xmlns:a16="http://schemas.microsoft.com/office/drawing/2014/main" val="20002"/>
                    </a:ext>
                  </a:extLst>
                </a:gridCol>
                <a:gridCol w="921973">
                  <a:extLst>
                    <a:ext uri="{9D8B030D-6E8A-4147-A177-3AD203B41FA5}">
                      <a16:colId xmlns:a16="http://schemas.microsoft.com/office/drawing/2014/main" val="20003"/>
                    </a:ext>
                  </a:extLst>
                </a:gridCol>
                <a:gridCol w="921973">
                  <a:extLst>
                    <a:ext uri="{9D8B030D-6E8A-4147-A177-3AD203B41FA5}">
                      <a16:colId xmlns:a16="http://schemas.microsoft.com/office/drawing/2014/main" val="20004"/>
                    </a:ext>
                  </a:extLst>
                </a:gridCol>
                <a:gridCol w="921973">
                  <a:extLst>
                    <a:ext uri="{9D8B030D-6E8A-4147-A177-3AD203B41FA5}">
                      <a16:colId xmlns:a16="http://schemas.microsoft.com/office/drawing/2014/main" val="20005"/>
                    </a:ext>
                  </a:extLst>
                </a:gridCol>
                <a:gridCol w="921973">
                  <a:extLst>
                    <a:ext uri="{9D8B030D-6E8A-4147-A177-3AD203B41FA5}">
                      <a16:colId xmlns:a16="http://schemas.microsoft.com/office/drawing/2014/main" val="20006"/>
                    </a:ext>
                  </a:extLst>
                </a:gridCol>
              </a:tblGrid>
              <a:tr h="429191">
                <a:tc>
                  <a:txBody>
                    <a:bodyPr/>
                    <a:lstStyle/>
                    <a:p>
                      <a:pPr marL="0" lvl="0" indent="0" algn="ctr" rtl="0">
                        <a:lnSpc>
                          <a:spcPct val="115000"/>
                        </a:lnSpc>
                        <a:spcBef>
                          <a:spcPts val="0"/>
                        </a:spcBef>
                        <a:spcAft>
                          <a:spcPts val="0"/>
                        </a:spcAft>
                        <a:buNone/>
                      </a:pPr>
                      <a:r>
                        <a:rPr lang="en-US" sz="1050" b="1"/>
                        <a:t>Route</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Distance</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Circuity</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Crime</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Population</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Cartel</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050" b="1"/>
                        <a:t>Route Weight</a:t>
                      </a:r>
                      <a:endParaRPr sz="105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29191">
                <a:tc>
                  <a:txBody>
                    <a:bodyPr/>
                    <a:lstStyle/>
                    <a:p>
                      <a:pPr marL="0" lvl="0" indent="0" algn="ctr" rtl="0">
                        <a:lnSpc>
                          <a:spcPct val="115000"/>
                        </a:lnSpc>
                        <a:spcBef>
                          <a:spcPts val="0"/>
                        </a:spcBef>
                        <a:spcAft>
                          <a:spcPts val="0"/>
                        </a:spcAft>
                        <a:buNone/>
                      </a:pPr>
                      <a:r>
                        <a:rPr lang="en-US" sz="1050"/>
                        <a:t>Zihuatanejo to Huetamo</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0.42</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0.21</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0.38</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0.97</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4.74</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18393">
                <a:tc>
                  <a:txBody>
                    <a:bodyPr/>
                    <a:lstStyle/>
                    <a:p>
                      <a:pPr marL="0" lvl="0" indent="0" algn="ctr" rtl="0">
                        <a:lnSpc>
                          <a:spcPct val="115000"/>
                        </a:lnSpc>
                        <a:spcBef>
                          <a:spcPts val="0"/>
                        </a:spcBef>
                        <a:spcAft>
                          <a:spcPts val="0"/>
                        </a:spcAft>
                        <a:buNone/>
                      </a:pPr>
                      <a:r>
                        <a:rPr lang="en-US" sz="1050"/>
                        <a:t>Zihuatanejo to Nueva Italia de Ruiz</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0.58</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0.83</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0.06</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0.97</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5.72</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18393">
                <a:tc>
                  <a:txBody>
                    <a:bodyPr/>
                    <a:lstStyle/>
                    <a:p>
                      <a:pPr marL="0" lvl="0" indent="0" algn="ctr" rtl="0">
                        <a:lnSpc>
                          <a:spcPct val="115000"/>
                        </a:lnSpc>
                        <a:spcBef>
                          <a:spcPts val="0"/>
                        </a:spcBef>
                        <a:spcAft>
                          <a:spcPts val="0"/>
                        </a:spcAft>
                        <a:buNone/>
                      </a:pPr>
                      <a:r>
                        <a:rPr lang="en-US" sz="1050"/>
                        <a:t>Nueva Italia de Ruiz to Uruapan</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0.98</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0.72</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1.00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0.78</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8.73</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29191">
                <a:tc>
                  <a:txBody>
                    <a:bodyPr/>
                    <a:lstStyle/>
                    <a:p>
                      <a:pPr marL="0" lvl="0" indent="0" algn="ctr" rtl="0">
                        <a:lnSpc>
                          <a:spcPct val="115000"/>
                        </a:lnSpc>
                        <a:spcBef>
                          <a:spcPts val="0"/>
                        </a:spcBef>
                        <a:spcAft>
                          <a:spcPts val="0"/>
                        </a:spcAft>
                        <a:buNone/>
                      </a:pPr>
                      <a:r>
                        <a:rPr lang="en-US" sz="1050"/>
                        <a:t>Huetamo to Morelia</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dirty="0"/>
                        <a:t>0.57</a:t>
                      </a:r>
                      <a:endParaRPr sz="1050" dirty="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0.51</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0.55</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0.50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a:t>0.00</a:t>
                      </a:r>
                      <a:endParaRPr sz="105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US" sz="1050" dirty="0"/>
                        <a:t>5.28</a:t>
                      </a:r>
                      <a:endParaRPr sz="1050" dirty="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07646CCC-0A24-4BCF-AC4F-CE8E48B24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37192885"/>
      </p:ext>
    </p:extLst>
  </p:cSld>
  <p:clrMapOvr>
    <a:masterClrMapping/>
  </p:clrMapOvr>
  <mc:AlternateContent xmlns:mc="http://schemas.openxmlformats.org/markup-compatibility/2006" xmlns:p14="http://schemas.microsoft.com/office/powerpoint/2010/main">
    <mc:Choice Requires="p14">
      <p:transition spd="slow" p14:dur="2000" advTm="56299"/>
    </mc:Choice>
    <mc:Fallback xmlns="">
      <p:transition spd="slow" advTm="56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amask">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5188</Words>
  <Application>Microsoft Office PowerPoint</Application>
  <PresentationFormat>Widescreen</PresentationFormat>
  <Paragraphs>1603</Paragraphs>
  <Slides>43</Slides>
  <Notes>37</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Bookman Old Style</vt:lpstr>
      <vt:lpstr>Calibri</vt:lpstr>
      <vt:lpstr>Helvetica</vt:lpstr>
      <vt:lpstr>Rockwell</vt:lpstr>
      <vt:lpstr>Damask</vt:lpstr>
      <vt:lpstr>Method: Forced-choice Survey     </vt:lpstr>
      <vt:lpstr>Method: Forced-choice Survey     </vt:lpstr>
      <vt:lpstr>Method: Exploratory Survey     </vt:lpstr>
      <vt:lpstr>Method: Exploratory Survey, Pilot Study     </vt:lpstr>
      <vt:lpstr>Workflow</vt:lpstr>
      <vt:lpstr>City Information</vt:lpstr>
      <vt:lpstr>Route Information</vt:lpstr>
      <vt:lpstr>Forced-Choice Survey: Results</vt:lpstr>
      <vt:lpstr>Route Weights</vt:lpstr>
      <vt:lpstr>Graph Theory: Results</vt:lpstr>
      <vt:lpstr>Graph Theory: Results</vt:lpstr>
      <vt:lpstr>Graph Theory: Results</vt:lpstr>
      <vt:lpstr>Conclusion &amp; Future Work</vt:lpstr>
      <vt:lpstr>QUESTIONS?      </vt:lpstr>
      <vt:lpstr>REFERENCES     </vt:lpstr>
      <vt:lpstr>Backup</vt:lpstr>
      <vt:lpstr>City Information</vt:lpstr>
      <vt:lpstr>City Information</vt:lpstr>
      <vt:lpstr>City Information</vt:lpstr>
      <vt:lpstr>City Information</vt:lpstr>
      <vt:lpstr>Route Information</vt:lpstr>
      <vt:lpstr>Route Information</vt:lpstr>
      <vt:lpstr>Route Information</vt:lpstr>
      <vt:lpstr>Route Information</vt:lpstr>
      <vt:lpstr>Route Information</vt:lpstr>
      <vt:lpstr>Route Information</vt:lpstr>
      <vt:lpstr>Route Information</vt:lpstr>
      <vt:lpstr>Route Information</vt:lpstr>
      <vt:lpstr>Route Information</vt:lpstr>
      <vt:lpstr>Route Information</vt:lpstr>
      <vt:lpstr>Route Information</vt:lpstr>
      <vt:lpstr>Survey Results</vt:lpstr>
      <vt:lpstr>Survey Results</vt:lpstr>
      <vt:lpstr>Survey Results</vt:lpstr>
      <vt:lpstr>Survey Results</vt:lpstr>
      <vt:lpstr>Survey Results</vt:lpstr>
      <vt:lpstr>Route Weights</vt:lpstr>
      <vt:lpstr>Route Weights</vt:lpstr>
      <vt:lpstr>Route Weights</vt:lpstr>
      <vt:lpstr>Route Weights</vt:lpstr>
      <vt:lpstr>Route Weights</vt:lpstr>
      <vt:lpstr>Route Weights</vt:lpstr>
      <vt:lpstr>Route Weights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Model for Predicting Overland Trafficking Routes  Cornell, Harry Necaise, Aaron  Robkin, Jessica  Vaz, Karina  IDS 6916 Research Practicum Alpha Presentation</dc:title>
  <dc:creator>Cornell, Lincoln H (Harry)</dc:creator>
  <cp:lastModifiedBy>Lincoln Cornell</cp:lastModifiedBy>
  <cp:revision>61</cp:revision>
  <dcterms:modified xsi:type="dcterms:W3CDTF">2019-12-09T00:31:25Z</dcterms:modified>
</cp:coreProperties>
</file>